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302" r:id="rId5"/>
    <p:sldId id="301" r:id="rId6"/>
    <p:sldId id="259" r:id="rId7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43"/>
    <a:srgbClr val="E802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82" autoAdjust="0"/>
    <p:restoredTop sz="94671" autoAdjust="0"/>
  </p:normalViewPr>
  <p:slideViewPr>
    <p:cSldViewPr>
      <p:cViewPr varScale="1">
        <p:scale>
          <a:sx n="125" d="100"/>
          <a:sy n="125" d="100"/>
        </p:scale>
        <p:origin x="14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ED40D2-6BB3-4360-AD39-C317B5438935}" type="datetimeFigureOut">
              <a:rPr lang="hr-HR"/>
              <a:pPr>
                <a:defRPr/>
              </a:pPr>
              <a:t>21.11.2019.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6F7EF8D-EA7D-4704-9F50-B9D0E30C8C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7576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00375" y="58578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5929354" cy="1457334"/>
          </a:xfrm>
        </p:spPr>
        <p:txBody>
          <a:bodyPr>
            <a:noAutofit/>
          </a:bodyPr>
          <a:lstStyle>
            <a:lvl1pPr algn="l">
              <a:defRPr sz="44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4929222" cy="71438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507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82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978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C4004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034" y="2285992"/>
            <a:ext cx="4041775" cy="1643074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034" y="4286256"/>
            <a:ext cx="4041775" cy="1857388"/>
          </a:xfrm>
        </p:spPr>
        <p:txBody>
          <a:bodyPr/>
          <a:lstStyle>
            <a:lvl1pPr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773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28625" y="2786063"/>
            <a:ext cx="5929313" cy="1457325"/>
          </a:xfrm>
        </p:spPr>
        <p:txBody>
          <a:bodyPr/>
          <a:lstStyle/>
          <a:p>
            <a:pPr eaLnBrk="1" hangingPunct="1"/>
            <a:r>
              <a:rPr lang="hr-HR" sz="4000" dirty="0" err="1" smtClean="0"/>
              <a:t>Course</a:t>
            </a:r>
            <a:r>
              <a:rPr lang="hr-HR" sz="4000" dirty="0" smtClean="0"/>
              <a:t> </a:t>
            </a:r>
            <a:r>
              <a:rPr lang="hr-HR" sz="4000" dirty="0" err="1" smtClean="0"/>
              <a:t>outline</a:t>
            </a:r>
            <a:r>
              <a:rPr lang="hr-HR" sz="4000" dirty="0" smtClean="0"/>
              <a:t>:</a:t>
            </a:r>
            <a:br>
              <a:rPr lang="hr-HR" sz="4000" dirty="0" smtClean="0"/>
            </a:br>
            <a:r>
              <a:rPr lang="hr-HR" sz="4000" dirty="0" err="1" smtClean="0"/>
              <a:t>Entrepreneurial</a:t>
            </a:r>
            <a:r>
              <a:rPr lang="hr-HR" sz="4000" dirty="0" smtClean="0"/>
              <a:t> </a:t>
            </a:r>
            <a:r>
              <a:rPr lang="hr-HR" sz="4000" dirty="0" err="1" smtClean="0"/>
              <a:t>finance</a:t>
            </a:r>
            <a:r>
              <a:rPr lang="hr-HR" sz="4000" dirty="0" smtClean="0"/>
              <a:t> and </a:t>
            </a:r>
            <a:r>
              <a:rPr lang="hr-HR" sz="4000" dirty="0" err="1" smtClean="0"/>
              <a:t>business</a:t>
            </a:r>
            <a:r>
              <a:rPr lang="hr-HR" sz="4000" dirty="0" smtClean="0"/>
              <a:t> </a:t>
            </a:r>
            <a:r>
              <a:rPr lang="hr-HR" sz="4000" dirty="0" err="1" smtClean="0"/>
              <a:t>venture</a:t>
            </a:r>
            <a:endParaRPr lang="hr-HR" sz="40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428625" y="4357688"/>
            <a:ext cx="4929188" cy="7143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hr-HR" dirty="0" smtClean="0"/>
              <a:t>Nataša Šarlija</a:t>
            </a:r>
          </a:p>
          <a:p>
            <a:pPr eaLnBrk="1" hangingPunct="1">
              <a:defRPr/>
            </a:pPr>
            <a:r>
              <a:rPr lang="hr-HR" dirty="0" smtClean="0"/>
              <a:t>ICES, 07. i 08.</a:t>
            </a:r>
            <a:r>
              <a:rPr lang="en-US" dirty="0" smtClean="0"/>
              <a:t>1</a:t>
            </a:r>
            <a:r>
              <a:rPr lang="hr-HR" dirty="0" smtClean="0"/>
              <a:t>1.2019.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What</a:t>
            </a:r>
            <a:r>
              <a:rPr lang="hr-HR" dirty="0" smtClean="0"/>
              <a:t> are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going</a:t>
            </a:r>
            <a:r>
              <a:rPr lang="hr-HR" dirty="0" smtClean="0"/>
              <a:t> to </a:t>
            </a:r>
            <a:r>
              <a:rPr lang="hr-HR" dirty="0" err="1" smtClean="0"/>
              <a:t>learn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course</a:t>
            </a:r>
            <a:endParaRPr lang="hr-HR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Principles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entrepreneurial</a:t>
            </a:r>
            <a:r>
              <a:rPr lang="hr-HR" dirty="0" smtClean="0"/>
              <a:t> </a:t>
            </a:r>
            <a:r>
              <a:rPr lang="hr-HR" dirty="0" err="1" smtClean="0"/>
              <a:t>finance</a:t>
            </a:r>
            <a:endParaRPr lang="hr-HR" dirty="0" smtClean="0"/>
          </a:p>
          <a:p>
            <a:pPr eaLnBrk="1" hangingPunct="1"/>
            <a:r>
              <a:rPr lang="hr-HR" dirty="0" err="1" smtClean="0"/>
              <a:t>Financing</a:t>
            </a:r>
            <a:r>
              <a:rPr lang="hr-HR" dirty="0" smtClean="0"/>
              <a:t> </a:t>
            </a:r>
            <a:r>
              <a:rPr lang="hr-HR" dirty="0" err="1" smtClean="0"/>
              <a:t>through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venture</a:t>
            </a:r>
            <a:r>
              <a:rPr lang="hr-HR" dirty="0" smtClean="0"/>
              <a:t> </a:t>
            </a:r>
            <a:r>
              <a:rPr lang="hr-HR" dirty="0" err="1" smtClean="0"/>
              <a:t>life</a:t>
            </a:r>
            <a:r>
              <a:rPr lang="hr-HR" dirty="0" smtClean="0"/>
              <a:t> </a:t>
            </a:r>
            <a:r>
              <a:rPr lang="hr-HR" dirty="0" err="1" smtClean="0"/>
              <a:t>cycle</a:t>
            </a:r>
            <a:endParaRPr lang="hr-HR" dirty="0" smtClean="0"/>
          </a:p>
          <a:p>
            <a:pPr eaLnBrk="1" hangingPunct="1"/>
            <a:r>
              <a:rPr lang="hr-HR" dirty="0"/>
              <a:t>How to </a:t>
            </a:r>
            <a:r>
              <a:rPr lang="hr-HR" dirty="0" err="1"/>
              <a:t>evaluate</a:t>
            </a:r>
            <a:r>
              <a:rPr lang="hr-HR" dirty="0"/>
              <a:t> </a:t>
            </a:r>
            <a:r>
              <a:rPr lang="hr-HR" dirty="0" err="1"/>
              <a:t>entrepreneurial</a:t>
            </a:r>
            <a:r>
              <a:rPr lang="hr-HR" dirty="0"/>
              <a:t> </a:t>
            </a:r>
            <a:r>
              <a:rPr lang="hr-HR" dirty="0" err="1"/>
              <a:t>project</a:t>
            </a:r>
            <a:r>
              <a:rPr lang="hr-HR" dirty="0"/>
              <a:t> </a:t>
            </a:r>
            <a:r>
              <a:rPr lang="hr-HR" dirty="0" smtClean="0"/>
              <a:t>–  </a:t>
            </a:r>
            <a:r>
              <a:rPr lang="hr-HR" dirty="0" err="1" smtClean="0"/>
              <a:t>criteria</a:t>
            </a:r>
            <a:r>
              <a:rPr lang="hr-HR" dirty="0" smtClean="0"/>
              <a:t> for </a:t>
            </a:r>
            <a:r>
              <a:rPr lang="hr-HR" dirty="0" err="1" smtClean="0"/>
              <a:t>projects</a:t>
            </a:r>
            <a:r>
              <a:rPr lang="hr-HR" dirty="0" smtClean="0"/>
              <a:t>’ </a:t>
            </a:r>
            <a:r>
              <a:rPr lang="hr-HR" dirty="0" err="1" smtClean="0"/>
              <a:t>evalutation</a:t>
            </a:r>
            <a:endParaRPr lang="hr-HR" dirty="0" smtClean="0"/>
          </a:p>
          <a:p>
            <a:pPr eaLnBrk="1" hangingPunct="1"/>
            <a:r>
              <a:rPr lang="hr-HR" dirty="0" err="1" smtClean="0"/>
              <a:t>Entrepreneurial</a:t>
            </a:r>
            <a:r>
              <a:rPr lang="hr-HR" dirty="0" smtClean="0"/>
              <a:t> </a:t>
            </a:r>
            <a:r>
              <a:rPr lang="hr-HR" dirty="0" err="1" smtClean="0"/>
              <a:t>capital</a:t>
            </a:r>
            <a:r>
              <a:rPr lang="hr-HR" dirty="0" smtClean="0"/>
              <a:t> </a:t>
            </a:r>
            <a:r>
              <a:rPr lang="hr-HR" dirty="0" err="1" smtClean="0"/>
              <a:t>budgeting</a:t>
            </a:r>
            <a:r>
              <a:rPr lang="hr-HR" dirty="0" smtClean="0"/>
              <a:t>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How to </a:t>
            </a:r>
            <a:r>
              <a:rPr lang="hr-HR" dirty="0" err="1"/>
              <a:t>pass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 smtClean="0"/>
              <a:t>course</a:t>
            </a:r>
            <a:r>
              <a:rPr lang="hr-HR" dirty="0" smtClean="0"/>
              <a:t> (1/2)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Make a </a:t>
            </a:r>
            <a:r>
              <a:rPr lang="hr-HR" dirty="0" err="1" smtClean="0"/>
              <a:t>project</a:t>
            </a:r>
            <a:r>
              <a:rPr lang="hr-HR" dirty="0" smtClean="0"/>
              <a:t>:</a:t>
            </a:r>
          </a:p>
          <a:p>
            <a:pPr eaLnBrk="1" hangingPunct="1"/>
            <a:r>
              <a:rPr lang="en-US" sz="2400" dirty="0"/>
              <a:t>A project should be prepared for a company that has potential </a:t>
            </a:r>
            <a:r>
              <a:rPr lang="hr-HR" sz="2400" dirty="0" smtClean="0"/>
              <a:t>for</a:t>
            </a:r>
            <a:r>
              <a:rPr lang="en-US" sz="2400" dirty="0" smtClean="0"/>
              <a:t> </a:t>
            </a:r>
            <a:r>
              <a:rPr lang="en-US" sz="2400" dirty="0"/>
              <a:t>growth. Based on the financial statements of the company that students should find for themselves, the following should be done: </a:t>
            </a:r>
            <a:endParaRPr lang="hr-HR" sz="2400" dirty="0" smtClean="0"/>
          </a:p>
          <a:p>
            <a:pPr lvl="1" eaLnBrk="1" hangingPunct="1"/>
            <a:r>
              <a:rPr lang="en-US" sz="2000" dirty="0" smtClean="0"/>
              <a:t>Analysis of the financial statements (balance sheet and income statement) for the last 3 years: horizontal analysis, common-size analysis, analysis of the liquidity, activity, leverage and profitability. </a:t>
            </a:r>
            <a:endParaRPr lang="hr-HR" sz="2000" dirty="0" smtClean="0"/>
          </a:p>
          <a:p>
            <a:pPr lvl="1" eaLnBrk="1" hangingPunct="1"/>
            <a:r>
              <a:rPr lang="en-US" sz="2000" dirty="0"/>
              <a:t>Suggest 3 potential projects the company can initiate. Develop projection of income statements and cash flow of the projects for the next 5-10 years for 3 scenarios: optimistic, realistic and pessimistic.</a:t>
            </a:r>
            <a:endParaRPr lang="hr-HR" sz="1600" dirty="0"/>
          </a:p>
          <a:p>
            <a:pPr marL="457200" lvl="1" indent="0" eaLnBrk="1" hangingPunct="1">
              <a:buNone/>
            </a:pPr>
            <a:endParaRPr lang="hr-HR" sz="2000" dirty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How to </a:t>
            </a:r>
            <a:r>
              <a:rPr lang="hr-HR" dirty="0" err="1"/>
              <a:t>pass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 smtClean="0"/>
              <a:t>course</a:t>
            </a:r>
            <a:r>
              <a:rPr lang="hr-HR" dirty="0" smtClean="0"/>
              <a:t> (2/2)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hr-HR" sz="2400" dirty="0" smtClean="0"/>
          </a:p>
          <a:p>
            <a:pPr lvl="1" eaLnBrk="1" hangingPunct="1"/>
            <a:r>
              <a:rPr lang="en-US" sz="2000" dirty="0"/>
              <a:t>Calculate net present </a:t>
            </a:r>
            <a:r>
              <a:rPr lang="en-US" sz="2000" dirty="0" smtClean="0"/>
              <a:t>value</a:t>
            </a:r>
            <a:r>
              <a:rPr lang="hr-HR" sz="2000" dirty="0" smtClean="0"/>
              <a:t> and</a:t>
            </a:r>
            <a:r>
              <a:rPr lang="en-US" sz="2000" dirty="0" smtClean="0"/>
              <a:t> </a:t>
            </a:r>
            <a:r>
              <a:rPr lang="en-US" sz="2000" dirty="0"/>
              <a:t>internal rate of return </a:t>
            </a:r>
            <a:r>
              <a:rPr lang="en-US" sz="2000" dirty="0" smtClean="0"/>
              <a:t>– </a:t>
            </a:r>
            <a:r>
              <a:rPr lang="en-US" sz="2000" dirty="0"/>
              <a:t>for all 3 projects for each scenario.</a:t>
            </a:r>
            <a:endParaRPr lang="hr-HR" sz="1600" dirty="0" smtClean="0"/>
          </a:p>
          <a:p>
            <a:pPr lvl="1" eaLnBrk="1" hangingPunct="1"/>
            <a:r>
              <a:rPr lang="en-US" sz="2000" dirty="0"/>
              <a:t>For every projects combination [(1,2), (1,3), (2,3), (1,2,3)] calculate: ERR, R, test the hypothesis for cash flow (if it is appropriate), coefficient of diffusion. Select the best combination.</a:t>
            </a:r>
            <a:endParaRPr lang="hr-HR" sz="1200" dirty="0"/>
          </a:p>
          <a:p>
            <a:pPr marL="457200" lvl="1" indent="0" eaLnBrk="1" hangingPunct="1">
              <a:buNone/>
            </a:pPr>
            <a:endParaRPr lang="hr-HR" sz="2000" dirty="0"/>
          </a:p>
          <a:p>
            <a:r>
              <a:rPr lang="en-US" sz="2000" b="1" dirty="0"/>
              <a:t>The project should be sent to: </a:t>
            </a:r>
            <a:r>
              <a:rPr lang="en-US" sz="2000" b="1" u="sng" dirty="0">
                <a:hlinkClick r:id="rId2"/>
              </a:rPr>
              <a:t>natasa@efos.hr</a:t>
            </a:r>
            <a:endParaRPr lang="hr-HR" sz="2000" dirty="0"/>
          </a:p>
          <a:p>
            <a:r>
              <a:rPr lang="en-US" sz="2000" b="1" dirty="0"/>
              <a:t>Deadline: 30.1.2020</a:t>
            </a:r>
            <a:r>
              <a:rPr lang="en-US" sz="2000" b="1" dirty="0" smtClean="0"/>
              <a:t>.</a:t>
            </a:r>
            <a:endParaRPr lang="hr-HR" sz="2000" b="1" dirty="0" smtClean="0"/>
          </a:p>
          <a:p>
            <a:r>
              <a:rPr lang="hr-HR" sz="2000" b="1" dirty="0" err="1" smtClean="0"/>
              <a:t>It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is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allowed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that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students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work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in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pairs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which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means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that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two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students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can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prepare</a:t>
            </a:r>
            <a:r>
              <a:rPr lang="hr-HR" sz="2000" b="1" dirty="0" smtClean="0"/>
              <a:t> one </a:t>
            </a:r>
            <a:r>
              <a:rPr lang="hr-HR" sz="2000" b="1" dirty="0" err="1" smtClean="0"/>
              <a:t>project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assignment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together</a:t>
            </a:r>
            <a:r>
              <a:rPr lang="hr-HR" sz="2000" b="1" dirty="0" smtClean="0"/>
              <a:t>. </a:t>
            </a:r>
            <a:endParaRPr lang="hr-HR" sz="2000" dirty="0" smtClean="0"/>
          </a:p>
        </p:txBody>
      </p:sp>
    </p:spTree>
    <p:extLst>
      <p:ext uri="{BB962C8B-B14F-4D97-AF65-F5344CB8AC3E}">
        <p14:creationId xmlns:p14="http://schemas.microsoft.com/office/powerpoint/2010/main" val="15657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hr-HR" dirty="0" smtClean="0"/>
              <a:t>Literature 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course</a:t>
            </a:r>
            <a:endParaRPr lang="hr-HR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/>
              <a:t>Stancill, J.N., Entrepreneurial Finance for New and Emerging Business, Thompson South-Western, Mason, 2004</a:t>
            </a:r>
            <a:r>
              <a:rPr lang="hr-HR" dirty="0" smtClean="0"/>
              <a:t>.</a:t>
            </a:r>
          </a:p>
          <a:p>
            <a:pPr eaLnBrk="1" hangingPunct="1"/>
            <a:r>
              <a:rPr lang="hr-HR" dirty="0"/>
              <a:t>Ross, S.A., Westerfield, R.W., Jordan, B.D., Fundamentals of Corporate </a:t>
            </a:r>
            <a:r>
              <a:rPr lang="hr-HR" dirty="0" smtClean="0"/>
              <a:t>Finanace, 6th edition, Toronto, 2003. </a:t>
            </a:r>
          </a:p>
          <a:p>
            <a:pPr marL="0" indent="0" eaLnBrk="1" hangingPunct="1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0067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75" cy="639762"/>
          </a:xfrm>
        </p:spPr>
        <p:txBody>
          <a:bodyPr/>
          <a:lstStyle/>
          <a:p>
            <a:pPr eaLnBrk="1" hangingPunct="1"/>
            <a:r>
              <a:rPr lang="hr-HR" smtClean="0"/>
              <a:t>Nataša Šarlija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0063" y="2286000"/>
            <a:ext cx="4041775" cy="1643063"/>
          </a:xfrm>
        </p:spPr>
        <p:txBody>
          <a:bodyPr/>
          <a:lstStyle/>
          <a:p>
            <a:pPr eaLnBrk="1" hangingPunct="1"/>
            <a:r>
              <a:rPr lang="hr-HR" dirty="0" smtClean="0"/>
              <a:t>+385312244052</a:t>
            </a:r>
          </a:p>
          <a:p>
            <a:pPr eaLnBrk="1" hangingPunct="1"/>
            <a:r>
              <a:rPr lang="hr-HR" dirty="0" smtClean="0">
                <a:hlinkClick r:id="rId2"/>
              </a:rPr>
              <a:t>natasa@efos.hr</a:t>
            </a:r>
            <a:r>
              <a:rPr lang="hr-HR" dirty="0" smtClean="0"/>
              <a:t> </a:t>
            </a:r>
          </a:p>
        </p:txBody>
      </p:sp>
      <p:sp>
        <p:nvSpPr>
          <p:cNvPr id="46085" name="Content Placeholder 4"/>
          <p:cNvSpPr>
            <a:spLocks noGrp="1"/>
          </p:cNvSpPr>
          <p:nvPr>
            <p:ph sz="quarter" idx="4"/>
          </p:nvPr>
        </p:nvSpPr>
        <p:spPr>
          <a:xfrm>
            <a:off x="500063" y="4286250"/>
            <a:ext cx="4041775" cy="1857375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4310</TotalTime>
  <Words>318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Course outline: Entrepreneurial finance and business venture</vt:lpstr>
      <vt:lpstr>What are we going to learn in this course</vt:lpstr>
      <vt:lpstr>How to pass the course (1/2)</vt:lpstr>
      <vt:lpstr>How to pass the course (2/2)</vt:lpstr>
      <vt:lpstr>Literature for the course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Mirta</dc:creator>
  <cp:lastModifiedBy>Nataša Šarlija</cp:lastModifiedBy>
  <cp:revision>76</cp:revision>
  <dcterms:created xsi:type="dcterms:W3CDTF">2011-11-28T10:27:33Z</dcterms:created>
  <dcterms:modified xsi:type="dcterms:W3CDTF">2019-11-21T18:35:53Z</dcterms:modified>
</cp:coreProperties>
</file>