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263" r:id="rId4"/>
    <p:sldId id="264" r:id="rId5"/>
    <p:sldId id="265" r:id="rId6"/>
    <p:sldId id="302" r:id="rId7"/>
    <p:sldId id="303" r:id="rId8"/>
    <p:sldId id="266" r:id="rId9"/>
    <p:sldId id="267" r:id="rId10"/>
    <p:sldId id="304" r:id="rId11"/>
    <p:sldId id="305" r:id="rId12"/>
    <p:sldId id="268" r:id="rId13"/>
    <p:sldId id="306" r:id="rId14"/>
    <p:sldId id="307" r:id="rId15"/>
    <p:sldId id="308" r:id="rId16"/>
    <p:sldId id="309" r:id="rId17"/>
    <p:sldId id="310" r:id="rId18"/>
    <p:sldId id="311" r:id="rId19"/>
    <p:sldId id="269" r:id="rId20"/>
    <p:sldId id="312" r:id="rId21"/>
    <p:sldId id="270" r:id="rId22"/>
    <p:sldId id="271" r:id="rId23"/>
    <p:sldId id="313" r:id="rId24"/>
    <p:sldId id="314" r:id="rId25"/>
    <p:sldId id="317" r:id="rId26"/>
    <p:sldId id="272" r:id="rId27"/>
    <p:sldId id="316" r:id="rId28"/>
    <p:sldId id="273" r:id="rId29"/>
    <p:sldId id="318" r:id="rId30"/>
    <p:sldId id="319" r:id="rId31"/>
    <p:sldId id="276" r:id="rId32"/>
    <p:sldId id="320" r:id="rId33"/>
    <p:sldId id="278" r:id="rId34"/>
    <p:sldId id="321" r:id="rId35"/>
    <p:sldId id="322" r:id="rId36"/>
    <p:sldId id="323" r:id="rId37"/>
    <p:sldId id="324" r:id="rId38"/>
    <p:sldId id="325" r:id="rId39"/>
    <p:sldId id="326" r:id="rId40"/>
    <p:sldId id="282" r:id="rId41"/>
    <p:sldId id="327" r:id="rId42"/>
    <p:sldId id="328" r:id="rId43"/>
    <p:sldId id="329" r:id="rId44"/>
    <p:sldId id="331" r:id="rId45"/>
    <p:sldId id="332" r:id="rId46"/>
    <p:sldId id="334" r:id="rId47"/>
    <p:sldId id="335" r:id="rId48"/>
    <p:sldId id="336" r:id="rId49"/>
    <p:sldId id="337" r:id="rId50"/>
    <p:sldId id="338" r:id="rId51"/>
    <p:sldId id="339" r:id="rId52"/>
    <p:sldId id="340" r:id="rId53"/>
    <p:sldId id="341" r:id="rId54"/>
    <p:sldId id="342" r:id="rId55"/>
    <p:sldId id="344" r:id="rId56"/>
    <p:sldId id="345" r:id="rId57"/>
    <p:sldId id="346" r:id="rId58"/>
    <p:sldId id="347" r:id="rId59"/>
    <p:sldId id="348" r:id="rId60"/>
    <p:sldId id="349" r:id="rId61"/>
    <p:sldId id="351" r:id="rId62"/>
    <p:sldId id="350" r:id="rId63"/>
    <p:sldId id="259" r:id="rId64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043"/>
    <a:srgbClr val="E802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2668" autoAdjust="0"/>
  </p:normalViewPr>
  <p:slideViewPr>
    <p:cSldViewPr>
      <p:cViewPr varScale="1">
        <p:scale>
          <a:sx n="122" d="100"/>
          <a:sy n="122" d="100"/>
        </p:scale>
        <p:origin x="114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NPV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Sheet1!$A$3:$A$6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</c:numCache>
            </c:numRef>
          </c:xVal>
          <c:yVal>
            <c:numRef>
              <c:f>Sheet1!$B$3:$B$6</c:f>
              <c:numCache>
                <c:formatCode>General</c:formatCode>
                <c:ptCount val="4"/>
                <c:pt idx="0">
                  <c:v>20</c:v>
                </c:pt>
                <c:pt idx="1">
                  <c:v>11.56</c:v>
                </c:pt>
                <c:pt idx="2">
                  <c:v>4.13</c:v>
                </c:pt>
                <c:pt idx="3">
                  <c:v>-2.46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A45-406D-8EA0-3926C9F30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7867136"/>
        <c:axId val="1857870880"/>
      </c:scatterChart>
      <c:valAx>
        <c:axId val="1857867136"/>
        <c:scaling>
          <c:orientation val="minMax"/>
          <c:max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57870880"/>
        <c:crosses val="autoZero"/>
        <c:crossBetween val="midCat"/>
      </c:valAx>
      <c:valAx>
        <c:axId val="1857870880"/>
        <c:scaling>
          <c:orientation val="minMax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57867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</cdr:x>
      <cdr:y>0.44079</cdr:y>
    </cdr:from>
    <cdr:to>
      <cdr:x>0.7</cdr:x>
      <cdr:y>0.75658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6000" y="127635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hr-HR" sz="1400" b="1">
              <a:solidFill>
                <a:srgbClr val="7030A0"/>
              </a:solidFill>
            </a:rPr>
            <a:t>IRR=13,1%</a:t>
          </a:r>
          <a:endParaRPr lang="hr-HR" sz="1100" b="1">
            <a:solidFill>
              <a:srgbClr val="7030A0"/>
            </a:solidFill>
          </a:endParaRPr>
        </a:p>
      </cdr:txBody>
    </cdr:sp>
  </cdr:relSizeAnchor>
  <cdr:relSizeAnchor xmlns:cdr="http://schemas.openxmlformats.org/drawingml/2006/chartDrawing">
    <cdr:from>
      <cdr:x>0.65417</cdr:x>
      <cdr:y>0.65132</cdr:y>
    </cdr:from>
    <cdr:to>
      <cdr:x>0.85417</cdr:x>
      <cdr:y>0.96711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90850" y="188595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hr-HR" sz="1400" b="1">
              <a:solidFill>
                <a:srgbClr val="FF0000"/>
              </a:solidFill>
            </a:rPr>
            <a:t>NPV&lt;0</a:t>
          </a:r>
          <a:endParaRPr lang="hr-HR" sz="1100" b="1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0.54274</cdr:x>
      <cdr:y>0.52497</cdr:y>
    </cdr:from>
    <cdr:to>
      <cdr:x>0.55107</cdr:x>
      <cdr:y>0.59405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H="1">
          <a:off x="2481385" y="1520093"/>
          <a:ext cx="38100" cy="20002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0.11025</cdr:x>
      <cdr:y>0.44621</cdr:y>
    </cdr:from>
    <cdr:to>
      <cdr:x>0.26009</cdr:x>
      <cdr:y>0.55379</cdr:y>
    </cdr:to>
    <cdr:sp macro="" textlink="">
      <cdr:nvSpPr>
        <cdr:cNvPr id="6" name="TextBox 4"/>
        <cdr:cNvSpPr txBox="1"/>
      </cdr:nvSpPr>
      <cdr:spPr>
        <a:xfrm xmlns:a="http://schemas.openxmlformats.org/drawingml/2006/main">
          <a:off x="504056" y="1292052"/>
          <a:ext cx="685059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hr-HR" sz="1400" b="1" dirty="0">
              <a:solidFill>
                <a:schemeClr val="accent3">
                  <a:lumMod val="50000"/>
                </a:schemeClr>
              </a:solidFill>
            </a:rPr>
            <a:t>NPV&gt;0</a:t>
          </a:r>
          <a:endParaRPr lang="hr-HR" sz="1100" b="1" dirty="0">
            <a:solidFill>
              <a:schemeClr val="accent3">
                <a:lumMod val="50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6ED40D2-6BB3-4360-AD39-C317B5438935}" type="datetimeFigureOut">
              <a:rPr lang="hr-HR"/>
              <a:pPr>
                <a:defRPr/>
              </a:pPr>
              <a:t>21.11.2019.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6F7EF8D-EA7D-4704-9F50-B9D0E30C8CF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7576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0677A5C-FADE-4907-B454-9B7DD069F667}" type="slidenum">
              <a:rPr lang="en-GB">
                <a:latin typeface="Tahoma" pitchFamily="34" charset="0"/>
              </a:rPr>
              <a:pPr/>
              <a:t>19</a:t>
            </a:fld>
            <a:endParaRPr lang="en-GB">
              <a:latin typeface="Tahoma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643828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569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0677A5C-FADE-4907-B454-9B7DD069F667}" type="slidenum">
              <a:rPr lang="en-GB">
                <a:latin typeface="Tahoma" pitchFamily="34" charset="0"/>
              </a:rPr>
              <a:pPr/>
              <a:t>20</a:t>
            </a:fld>
            <a:endParaRPr lang="en-GB">
              <a:latin typeface="Tahoma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737573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337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569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316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447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254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293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825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00375" y="58578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hr-HR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786058"/>
            <a:ext cx="5929354" cy="1457334"/>
          </a:xfrm>
        </p:spPr>
        <p:txBody>
          <a:bodyPr>
            <a:noAutofit/>
          </a:bodyPr>
          <a:lstStyle>
            <a:lvl1pPr algn="l">
              <a:defRPr sz="4400"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4929222" cy="71438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6507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982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978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C4004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034" y="2285992"/>
            <a:ext cx="4041775" cy="1643074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034" y="4286256"/>
            <a:ext cx="4041775" cy="1857388"/>
          </a:xfrm>
        </p:spPr>
        <p:txBody>
          <a:bodyPr/>
          <a:lstStyle>
            <a:lvl1pPr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7733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mailto:natasa@efos.hr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428625" y="2786063"/>
            <a:ext cx="5929313" cy="1457325"/>
          </a:xfrm>
        </p:spPr>
        <p:txBody>
          <a:bodyPr/>
          <a:lstStyle/>
          <a:p>
            <a:pPr eaLnBrk="1" hangingPunct="1"/>
            <a:r>
              <a:rPr lang="hr-HR" sz="4000" dirty="0"/>
              <a:t>How to </a:t>
            </a:r>
            <a:r>
              <a:rPr lang="hr-HR" sz="4000" dirty="0" err="1"/>
              <a:t>evaluate</a:t>
            </a:r>
            <a:r>
              <a:rPr lang="hr-HR" sz="4000" dirty="0"/>
              <a:t> </a:t>
            </a:r>
            <a:r>
              <a:rPr lang="hr-HR" sz="4000" dirty="0" err="1" smtClean="0"/>
              <a:t>an</a:t>
            </a:r>
            <a:r>
              <a:rPr lang="hr-HR" sz="4000" smtClean="0"/>
              <a:t> entrepreneurial</a:t>
            </a:r>
            <a:r>
              <a:rPr lang="hr-HR" sz="4000" dirty="0" smtClean="0"/>
              <a:t> </a:t>
            </a:r>
            <a:r>
              <a:rPr lang="hr-HR" sz="4000" dirty="0" err="1" smtClean="0"/>
              <a:t>project</a:t>
            </a:r>
            <a:endParaRPr lang="hr-HR" sz="4000" dirty="0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428625" y="4357688"/>
            <a:ext cx="4929188" cy="7143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hr-HR" dirty="0" smtClean="0"/>
              <a:t>Nataša Šarlija</a:t>
            </a:r>
          </a:p>
          <a:p>
            <a:pPr eaLnBrk="1" hangingPunct="1">
              <a:defRPr/>
            </a:pPr>
            <a:r>
              <a:rPr lang="hr-HR" dirty="0" smtClean="0"/>
              <a:t>ICES, 7. i 8.</a:t>
            </a:r>
            <a:r>
              <a:rPr lang="en-US" dirty="0" smtClean="0"/>
              <a:t>1</a:t>
            </a:r>
            <a:r>
              <a:rPr lang="hr-HR" dirty="0" smtClean="0"/>
              <a:t>1.2019.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2.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</p:spPr>
            <p:txBody>
              <a:bodyPr/>
              <a:lstStyle/>
              <a:p>
                <a:pPr eaLnBrk="1" hangingPunct="1"/>
                <a:r>
                  <a:rPr lang="hr-HR" dirty="0" smtClean="0"/>
                  <a:t>Solution: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hr-H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𝑃𝑉</m:t>
                          </m:r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=400∗</m:t>
                          </m:r>
                          <m:d>
                            <m:dPr>
                              <m:ctrlP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  <m:t>1+0,1</m:t>
                              </m:r>
                            </m:e>
                          </m:d>
                        </m:e>
                        <m:sup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hr-HR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i="1">
                          <a:latin typeface="Cambria Math" panose="02040503050406030204" pitchFamily="18" charset="0"/>
                        </a:rPr>
                        <m:t>𝑃𝑉</m:t>
                      </m:r>
                      <m:r>
                        <a:rPr lang="hr-HR" i="1">
                          <a:latin typeface="Cambria Math" panose="02040503050406030204" pitchFamily="18" charset="0"/>
                        </a:rPr>
                        <m:t>=300,53</m:t>
                      </m:r>
                    </m:oMath>
                  </m:oMathPara>
                </a14:m>
                <a:endParaRPr lang="hr-HR" dirty="0" smtClean="0"/>
              </a:p>
              <a:p>
                <a:pPr eaLnBrk="1" hangingPunct="1"/>
                <a:endParaRPr lang="hr-HR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hr-H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=335∗</m:t>
                          </m:r>
                          <m:d>
                            <m:dPr>
                              <m:ctrlPr>
                                <a:rPr lang="hr-H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r-HR" i="1">
                                  <a:latin typeface="Cambria Math" panose="02040503050406030204" pitchFamily="18" charset="0"/>
                                </a:rPr>
                                <m:t>1+0,1</m:t>
                              </m:r>
                            </m:e>
                          </m:d>
                        </m:e>
                        <m:sup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hr-HR" dirty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hr-HR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hr-HR" i="1">
                          <a:latin typeface="Cambria Math" panose="02040503050406030204" pitchFamily="18" charset="0"/>
                        </a:rPr>
                        <m:t>=445,89</m:t>
                      </m:r>
                    </m:oMath>
                  </m:oMathPara>
                </a14:m>
                <a:endParaRPr lang="hr-HR" dirty="0"/>
              </a:p>
              <a:p>
                <a:pPr eaLnBrk="1" hangingPunct="1"/>
                <a:endParaRPr lang="hr-HR" dirty="0"/>
              </a:p>
              <a:p>
                <a:pPr eaLnBrk="1" hangingPunct="1"/>
                <a:endParaRPr lang="hr-HR" dirty="0" smtClean="0"/>
              </a:p>
              <a:p>
                <a:pPr eaLnBrk="1" hangingPunct="1"/>
                <a:endParaRPr lang="hr-HR" dirty="0" smtClean="0"/>
              </a:p>
              <a:p>
                <a:pPr marL="0" indent="0" eaLnBrk="1" hangingPunct="1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  <a:blipFill>
                <a:blip r:embed="rId3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271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2.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pPr eaLnBrk="1" hangingPunct="1"/>
            <a:r>
              <a:rPr lang="hr-HR" dirty="0" smtClean="0"/>
              <a:t>Excel:</a:t>
            </a:r>
          </a:p>
          <a:p>
            <a:pPr eaLnBrk="1" hangingPunct="1"/>
            <a:r>
              <a:rPr lang="hr-HR" dirty="0"/>
              <a:t>=PV (rate, </a:t>
            </a:r>
            <a:r>
              <a:rPr lang="hr-HR" dirty="0" err="1"/>
              <a:t>nper</a:t>
            </a:r>
            <a:r>
              <a:rPr lang="hr-HR" dirty="0"/>
              <a:t>, </a:t>
            </a:r>
            <a:r>
              <a:rPr lang="hr-HR" dirty="0" err="1"/>
              <a:t>pmt</a:t>
            </a:r>
            <a:r>
              <a:rPr lang="hr-HR" dirty="0"/>
              <a:t>, [</a:t>
            </a:r>
            <a:r>
              <a:rPr lang="hr-HR" dirty="0" err="1"/>
              <a:t>fv</a:t>
            </a:r>
            <a:r>
              <a:rPr lang="hr-HR" dirty="0"/>
              <a:t>], [</a:t>
            </a:r>
            <a:r>
              <a:rPr lang="hr-HR" dirty="0" err="1"/>
              <a:t>type</a:t>
            </a:r>
            <a:r>
              <a:rPr lang="hr-HR" dirty="0" smtClean="0"/>
              <a:t>])</a:t>
            </a:r>
          </a:p>
          <a:p>
            <a:pPr eaLnBrk="1" hangingPunct="1"/>
            <a:r>
              <a:rPr lang="hr-HR" dirty="0" smtClean="0"/>
              <a:t>=PV(0,1;3;0;-400)</a:t>
            </a:r>
          </a:p>
          <a:p>
            <a:pPr eaLnBrk="1" hangingPunct="1"/>
            <a:r>
              <a:rPr lang="hr-HR" dirty="0" smtClean="0"/>
              <a:t>=300,53</a:t>
            </a:r>
          </a:p>
          <a:p>
            <a:pPr eaLnBrk="1" hangingPunct="1"/>
            <a:r>
              <a:rPr lang="hr-HR" dirty="0"/>
              <a:t>=FV(0,1;3;0;-335</a:t>
            </a:r>
            <a:r>
              <a:rPr lang="hr-HR" dirty="0" smtClean="0"/>
              <a:t>)</a:t>
            </a:r>
          </a:p>
          <a:p>
            <a:pPr eaLnBrk="1" hangingPunct="1"/>
            <a:r>
              <a:rPr lang="hr-HR" dirty="0" smtClean="0"/>
              <a:t>445,89</a:t>
            </a:r>
          </a:p>
          <a:p>
            <a:pPr eaLnBrk="1" hangingPunct="1"/>
            <a:endParaRPr lang="hr-HR" dirty="0" smtClean="0"/>
          </a:p>
          <a:p>
            <a:pPr marL="0" indent="0" eaLnBrk="1" hangingPunct="1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6481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3.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You are </a:t>
            </a:r>
            <a:r>
              <a:rPr lang="hr-HR" dirty="0" err="1" smtClean="0"/>
              <a:t>offered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make </a:t>
            </a:r>
            <a:r>
              <a:rPr lang="hr-HR" dirty="0" err="1" smtClean="0"/>
              <a:t>three</a:t>
            </a:r>
            <a:r>
              <a:rPr lang="hr-HR" dirty="0" smtClean="0"/>
              <a:t> $5000 </a:t>
            </a:r>
            <a:r>
              <a:rPr lang="hr-HR" dirty="0" err="1" smtClean="0"/>
              <a:t>payments</a:t>
            </a:r>
            <a:r>
              <a:rPr lang="hr-HR" dirty="0" smtClean="0"/>
              <a:t>.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first</a:t>
            </a:r>
            <a:r>
              <a:rPr lang="hr-HR" dirty="0" smtClean="0"/>
              <a:t> </a:t>
            </a:r>
            <a:r>
              <a:rPr lang="hr-HR" dirty="0" err="1" smtClean="0"/>
              <a:t>payment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occur</a:t>
            </a:r>
            <a:r>
              <a:rPr lang="hr-HR" dirty="0" smtClean="0"/>
              <a:t> </a:t>
            </a:r>
            <a:r>
              <a:rPr lang="hr-HR" dirty="0" err="1" smtClean="0"/>
              <a:t>four</a:t>
            </a:r>
            <a:r>
              <a:rPr lang="hr-HR" dirty="0" smtClean="0"/>
              <a:t> </a:t>
            </a:r>
            <a:r>
              <a:rPr lang="hr-HR" dirty="0" err="1" smtClean="0"/>
              <a:t>years</a:t>
            </a:r>
            <a:r>
              <a:rPr lang="hr-HR" dirty="0" smtClean="0"/>
              <a:t> </a:t>
            </a:r>
            <a:r>
              <a:rPr lang="hr-HR" dirty="0" err="1" smtClean="0"/>
              <a:t>from</a:t>
            </a:r>
            <a:r>
              <a:rPr lang="hr-HR" dirty="0" smtClean="0"/>
              <a:t> </a:t>
            </a:r>
            <a:r>
              <a:rPr lang="hr-HR" dirty="0" err="1" smtClean="0"/>
              <a:t>today</a:t>
            </a:r>
            <a:r>
              <a:rPr lang="hr-HR" dirty="0" smtClean="0"/>
              <a:t>.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second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occur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five</a:t>
            </a:r>
            <a:r>
              <a:rPr lang="hr-HR" dirty="0" smtClean="0"/>
              <a:t> </a:t>
            </a:r>
            <a:r>
              <a:rPr lang="hr-HR" dirty="0" err="1" smtClean="0"/>
              <a:t>years</a:t>
            </a:r>
            <a:r>
              <a:rPr lang="hr-HR" dirty="0" smtClean="0"/>
              <a:t>, and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third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follow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six</a:t>
            </a:r>
            <a:r>
              <a:rPr lang="hr-HR" dirty="0" smtClean="0"/>
              <a:t> </a:t>
            </a:r>
            <a:r>
              <a:rPr lang="hr-HR" dirty="0" err="1" smtClean="0"/>
              <a:t>years</a:t>
            </a:r>
            <a:r>
              <a:rPr lang="hr-HR" dirty="0" smtClean="0"/>
              <a:t>.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earn</a:t>
            </a:r>
            <a:r>
              <a:rPr lang="hr-HR" dirty="0" smtClean="0"/>
              <a:t> 11%, </a:t>
            </a: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this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worth</a:t>
            </a:r>
            <a:r>
              <a:rPr lang="hr-HR" dirty="0" smtClean="0"/>
              <a:t> </a:t>
            </a:r>
            <a:r>
              <a:rPr lang="hr-HR" dirty="0" err="1" smtClean="0"/>
              <a:t>today</a:t>
            </a:r>
            <a:r>
              <a:rPr lang="hr-HR" dirty="0" smtClean="0"/>
              <a:t>? </a:t>
            </a: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future </a:t>
            </a:r>
            <a:r>
              <a:rPr lang="hr-HR" dirty="0" err="1" smtClean="0"/>
              <a:t>value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r>
              <a:rPr lang="hr-HR" dirty="0" smtClean="0"/>
              <a:t>?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3.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</p:spPr>
            <p:txBody>
              <a:bodyPr/>
              <a:lstStyle/>
              <a:p>
                <a:pPr eaLnBrk="1" hangingPunct="1"/>
                <a:r>
                  <a:rPr lang="hr-HR" dirty="0" smtClean="0"/>
                  <a:t>Solution:</a:t>
                </a:r>
              </a:p>
              <a:p>
                <a:pPr marL="0" indent="0" eaLnBrk="1" hangingPunct="1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hr-HR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800" b="0" i="1" smtClean="0">
                            <a:latin typeface="Cambria Math" panose="02040503050406030204" pitchFamily="18" charset="0"/>
                          </a:rPr>
                          <m:t>𝑃𝑉</m:t>
                        </m:r>
                        <m:r>
                          <a:rPr lang="hr-HR" sz="2800" b="0" i="1" smtClean="0">
                            <a:latin typeface="Cambria Math" panose="02040503050406030204" pitchFamily="18" charset="0"/>
                          </a:rPr>
                          <m:t>=5000∗1,11</m:t>
                        </m:r>
                      </m:e>
                      <m:sup>
                        <m:r>
                          <a:rPr lang="hr-HR" sz="28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hr-HR" sz="28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5000∗1,11</m:t>
                        </m:r>
                      </m:e>
                      <m:sup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r-HR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hr-HR" sz="2800" dirty="0" smtClean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5000∗1,11</m:t>
                        </m:r>
                      </m:e>
                      <m:sup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r-HR" sz="28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endParaRPr lang="hr-HR" sz="2800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2800" i="1">
                          <a:latin typeface="Cambria Math" panose="02040503050406030204" pitchFamily="18" charset="0"/>
                        </a:rPr>
                        <m:t>𝑃𝑉</m:t>
                      </m:r>
                      <m:r>
                        <a:rPr lang="hr-HR" sz="2800" i="1">
                          <a:latin typeface="Cambria Math" panose="02040503050406030204" pitchFamily="18" charset="0"/>
                        </a:rPr>
                        <m:t>=8934</m:t>
                      </m:r>
                    </m:oMath>
                  </m:oMathPara>
                </a14:m>
                <a:endParaRPr lang="hr-HR" sz="2800" dirty="0" smtClean="0"/>
              </a:p>
              <a:p>
                <a:pPr eaLnBrk="1" hangingPunct="1"/>
                <a:endParaRPr lang="hr-HR" dirty="0" smtClean="0"/>
              </a:p>
              <a:p>
                <a:pPr marL="0" indent="0" eaLnBrk="1" hangingPunct="1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=5000∗1,11</m:t>
                        </m:r>
                      </m:e>
                      <m:sup>
                        <m:r>
                          <a:rPr lang="hr-HR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sz="28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5000∗1,11</m:t>
                        </m:r>
                      </m:e>
                      <m:sup>
                        <m:r>
                          <a:rPr lang="hr-HR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hr-HR" sz="2800" dirty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5000∗1,11</m:t>
                        </m:r>
                      </m:e>
                      <m:sup>
                        <m:r>
                          <a:rPr lang="hr-HR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hr-HR" sz="2800" dirty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hr-HR" sz="28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hr-HR" sz="2800" i="1">
                          <a:latin typeface="Cambria Math" panose="02040503050406030204" pitchFamily="18" charset="0"/>
                        </a:rPr>
                        <m:t>=16710,5</m:t>
                      </m:r>
                    </m:oMath>
                  </m:oMathPara>
                </a14:m>
                <a:endParaRPr lang="hr-HR" sz="2800" dirty="0"/>
              </a:p>
              <a:p>
                <a:pPr eaLnBrk="1" hangingPunct="1"/>
                <a:endParaRPr lang="hr-HR" dirty="0"/>
              </a:p>
              <a:p>
                <a:pPr eaLnBrk="1" hangingPunct="1"/>
                <a:endParaRPr lang="hr-HR" dirty="0" smtClean="0"/>
              </a:p>
              <a:p>
                <a:pPr eaLnBrk="1" hangingPunct="1"/>
                <a:endParaRPr lang="hr-HR" dirty="0" smtClean="0"/>
              </a:p>
              <a:p>
                <a:pPr marL="0" indent="0" eaLnBrk="1" hangingPunct="1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290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3.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258334"/>
              </p:ext>
            </p:extLst>
          </p:nvPr>
        </p:nvGraphicFramePr>
        <p:xfrm>
          <a:off x="1187624" y="2708920"/>
          <a:ext cx="5976664" cy="13681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51161">
                  <a:extLst>
                    <a:ext uri="{9D8B030D-6E8A-4147-A177-3AD203B41FA5}">
                      <a16:colId xmlns:a16="http://schemas.microsoft.com/office/drawing/2014/main" val="2376566031"/>
                    </a:ext>
                  </a:extLst>
                </a:gridCol>
                <a:gridCol w="1108615">
                  <a:extLst>
                    <a:ext uri="{9D8B030D-6E8A-4147-A177-3AD203B41FA5}">
                      <a16:colId xmlns:a16="http://schemas.microsoft.com/office/drawing/2014/main" val="3394429103"/>
                    </a:ext>
                  </a:extLst>
                </a:gridCol>
                <a:gridCol w="1694948">
                  <a:extLst>
                    <a:ext uri="{9D8B030D-6E8A-4147-A177-3AD203B41FA5}">
                      <a16:colId xmlns:a16="http://schemas.microsoft.com/office/drawing/2014/main" val="3801864298"/>
                    </a:ext>
                  </a:extLst>
                </a:gridCol>
                <a:gridCol w="1221940">
                  <a:extLst>
                    <a:ext uri="{9D8B030D-6E8A-4147-A177-3AD203B41FA5}">
                      <a16:colId xmlns:a16="http://schemas.microsoft.com/office/drawing/2014/main" val="3456118067"/>
                    </a:ext>
                  </a:extLst>
                </a:gridCol>
              </a:tblGrid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 dirty="0">
                          <a:effectLst/>
                        </a:rPr>
                        <a:t>PV(0,11;4;0;-5000)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3.293,65 kn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FV(0,11;2;0;-5000)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6.160,50 kn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0386364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PV(0,11;5;0;-5000)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2.967,26 kn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 dirty="0">
                          <a:effectLst/>
                        </a:rPr>
                        <a:t>FV(0,11;1;0;-5000)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5.550,00 kn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2562437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PV(0,11;6;0;-5000)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2.673,20 kn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FV(0,11;0;0;-5000)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5.000,00 kn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1484464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sum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8.934,12 kn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sum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16.710,50 kn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6768708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115616" y="1693947"/>
            <a:ext cx="17187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hr-HR" sz="3200" dirty="0" err="1">
                <a:latin typeface="+mn-lt"/>
              </a:rPr>
              <a:t>Solution</a:t>
            </a:r>
            <a:r>
              <a:rPr lang="hr-HR" sz="3200" dirty="0">
                <a:latin typeface="+mn-lt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08893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4.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You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afford</a:t>
            </a:r>
            <a:r>
              <a:rPr lang="hr-HR" dirty="0" smtClean="0"/>
              <a:t> to </a:t>
            </a:r>
            <a:r>
              <a:rPr lang="hr-HR" dirty="0" err="1" smtClean="0"/>
              <a:t>pay</a:t>
            </a:r>
            <a:r>
              <a:rPr lang="hr-HR" dirty="0" smtClean="0"/>
              <a:t> $632 </a:t>
            </a:r>
            <a:r>
              <a:rPr lang="hr-HR" dirty="0" err="1" smtClean="0"/>
              <a:t>per</a:t>
            </a:r>
            <a:r>
              <a:rPr lang="hr-HR" dirty="0" smtClean="0"/>
              <a:t> </a:t>
            </a:r>
            <a:r>
              <a:rPr lang="hr-HR" dirty="0" err="1" smtClean="0"/>
              <a:t>month</a:t>
            </a:r>
            <a:r>
              <a:rPr lang="hr-HR" dirty="0" smtClean="0"/>
              <a:t> </a:t>
            </a:r>
            <a:r>
              <a:rPr lang="hr-HR" dirty="0" err="1" smtClean="0"/>
              <a:t>towards</a:t>
            </a:r>
            <a:r>
              <a:rPr lang="hr-HR" dirty="0" smtClean="0"/>
              <a:t> a </a:t>
            </a:r>
            <a:r>
              <a:rPr lang="hr-HR" dirty="0" err="1" smtClean="0"/>
              <a:t>new</a:t>
            </a:r>
            <a:r>
              <a:rPr lang="hr-HR" dirty="0" smtClean="0"/>
              <a:t> car. A </a:t>
            </a:r>
            <a:r>
              <a:rPr lang="hr-HR" dirty="0" err="1" smtClean="0"/>
              <a:t>bank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offer</a:t>
            </a:r>
            <a:r>
              <a:rPr lang="hr-HR" dirty="0" smtClean="0"/>
              <a:t> 1% </a:t>
            </a:r>
            <a:r>
              <a:rPr lang="hr-HR" dirty="0" err="1" smtClean="0"/>
              <a:t>per</a:t>
            </a:r>
            <a:r>
              <a:rPr lang="hr-HR" dirty="0" smtClean="0"/>
              <a:t> </a:t>
            </a:r>
            <a:r>
              <a:rPr lang="hr-HR" dirty="0" err="1" smtClean="0"/>
              <a:t>month</a:t>
            </a:r>
            <a:r>
              <a:rPr lang="hr-HR" dirty="0" smtClean="0"/>
              <a:t> for 48 </a:t>
            </a:r>
            <a:r>
              <a:rPr lang="hr-HR" dirty="0" err="1" smtClean="0"/>
              <a:t>months</a:t>
            </a:r>
            <a:r>
              <a:rPr lang="hr-HR" dirty="0" smtClean="0"/>
              <a:t>. How </a:t>
            </a:r>
            <a:r>
              <a:rPr lang="hr-HR" dirty="0" err="1" smtClean="0"/>
              <a:t>much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borrow</a:t>
            </a:r>
            <a:r>
              <a:rPr lang="hr-HR" dirty="0" smtClean="0"/>
              <a:t>?</a:t>
            </a:r>
          </a:p>
          <a:p>
            <a:pPr eaLnBrk="1" hangingPunct="1"/>
            <a:r>
              <a:rPr lang="hr-HR" dirty="0" smtClean="0"/>
              <a:t>How </a:t>
            </a:r>
            <a:r>
              <a:rPr lang="hr-HR" dirty="0" err="1" smtClean="0"/>
              <a:t>much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bank</a:t>
            </a:r>
            <a:r>
              <a:rPr lang="hr-HR" dirty="0" smtClean="0"/>
              <a:t> </a:t>
            </a:r>
            <a:r>
              <a:rPr lang="hr-HR" dirty="0" err="1" smtClean="0"/>
              <a:t>earn</a:t>
            </a:r>
            <a:r>
              <a:rPr lang="hr-HR" dirty="0" smtClean="0"/>
              <a:t>?</a:t>
            </a:r>
          </a:p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7672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4.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</p:spPr>
            <p:txBody>
              <a:bodyPr/>
              <a:lstStyle/>
              <a:p>
                <a:pPr eaLnBrk="1" hangingPunct="1"/>
                <a:r>
                  <a:rPr lang="hr-HR" dirty="0" smtClean="0"/>
                  <a:t>Solution:</a:t>
                </a: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800" b="0" i="1" smtClean="0">
                        <a:latin typeface="Cambria Math" panose="02040503050406030204" pitchFamily="18" charset="0"/>
                      </a:rPr>
                      <m:t>𝑃𝑉</m:t>
                    </m:r>
                    <m:r>
                      <a:rPr lang="hr-HR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sz="28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hr-HR" sz="2800" b="0" i="1" smtClean="0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hr-HR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hr-HR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sz="28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hr-HR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r-HR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r-HR" sz="2800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hr-HR" sz="28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hr-HR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hr-HR" sz="28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</m:num>
                          <m:den>
                            <m:r>
                              <a:rPr lang="hr-HR" sz="28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e>
                    </m:d>
                  </m:oMath>
                </a14:m>
                <a:r>
                  <a:rPr lang="hr-HR" sz="2800" dirty="0" smtClean="0"/>
                  <a:t>=</a:t>
                </a:r>
                <a14:m>
                  <m:oMath xmlns:m="http://schemas.openxmlformats.org/officeDocument/2006/math">
                    <m:r>
                      <a:rPr lang="hr-HR" sz="2800" b="0" i="1" smtClean="0">
                        <a:latin typeface="Cambria Math" panose="02040503050406030204" pitchFamily="18" charset="0"/>
                      </a:rPr>
                      <m:t>632</m:t>
                    </m:r>
                    <m:r>
                      <a:rPr lang="hr-HR" sz="2800" i="1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hr-HR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sz="28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hr-HR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r-HR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r-HR" sz="2800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hr-HR" sz="2800" b="0" i="1" smtClean="0">
                                        <a:latin typeface="Cambria Math" panose="02040503050406030204" pitchFamily="18" charset="0"/>
                                      </a:rPr>
                                      <m:t>0,01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hr-HR" sz="2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hr-HR" sz="2800" b="0" i="1" smtClean="0">
                                    <a:latin typeface="Cambria Math" panose="02040503050406030204" pitchFamily="18" charset="0"/>
                                  </a:rPr>
                                  <m:t>48</m:t>
                                </m:r>
                              </m:sup>
                            </m:sSup>
                          </m:num>
                          <m:den>
                            <m:r>
                              <a:rPr lang="hr-HR" sz="2800" b="0" i="1" smtClean="0">
                                <a:latin typeface="Cambria Math" panose="02040503050406030204" pitchFamily="18" charset="0"/>
                              </a:rPr>
                              <m:t>0,01</m:t>
                            </m:r>
                          </m:den>
                        </m:f>
                      </m:e>
                    </m:d>
                  </m:oMath>
                </a14:m>
                <a:r>
                  <a:rPr lang="hr-HR" sz="2800" dirty="0" smtClean="0"/>
                  <a:t>=24000</a:t>
                </a:r>
                <a:endParaRPr lang="hr-HR" sz="2800" dirty="0"/>
              </a:p>
              <a:p>
                <a:pPr eaLnBrk="1" hangingPunct="1"/>
                <a:r>
                  <a:rPr lang="hr-HR" dirty="0" smtClean="0"/>
                  <a:t>632*24=30336</a:t>
                </a:r>
              </a:p>
              <a:p>
                <a:pPr eaLnBrk="1" hangingPunct="1"/>
                <a:r>
                  <a:rPr lang="hr-HR" dirty="0" smtClean="0"/>
                  <a:t>30336-24000=6336</a:t>
                </a:r>
              </a:p>
              <a:p>
                <a:pPr eaLnBrk="1" hangingPunct="1"/>
                <a:endParaRPr lang="hr-HR" dirty="0"/>
              </a:p>
              <a:p>
                <a:pPr eaLnBrk="1" hangingPunct="1"/>
                <a:r>
                  <a:rPr lang="hr-HR" dirty="0"/>
                  <a:t>=PV(0,01;48;-632)</a:t>
                </a:r>
                <a:endParaRPr lang="hr-HR" dirty="0" smtClean="0"/>
              </a:p>
              <a:p>
                <a:pPr eaLnBrk="1" hangingPunct="1"/>
                <a:endParaRPr lang="hr-HR" dirty="0" smtClean="0"/>
              </a:p>
              <a:p>
                <a:pPr marL="0" indent="0" eaLnBrk="1" hangingPunct="1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662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5.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offers</a:t>
            </a:r>
            <a:r>
              <a:rPr lang="hr-HR" dirty="0" smtClean="0"/>
              <a:t> a </a:t>
            </a:r>
            <a:r>
              <a:rPr lang="hr-HR" dirty="0" err="1" smtClean="0"/>
              <a:t>perpetual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$500 </a:t>
            </a:r>
            <a:r>
              <a:rPr lang="hr-HR" dirty="0" err="1" smtClean="0"/>
              <a:t>every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.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require</a:t>
            </a:r>
            <a:r>
              <a:rPr lang="hr-HR" dirty="0" smtClean="0"/>
              <a:t> on </a:t>
            </a:r>
            <a:r>
              <a:rPr lang="hr-HR" dirty="0" err="1" smtClean="0"/>
              <a:t>such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8%. </a:t>
            </a: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this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?</a:t>
            </a:r>
          </a:p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9583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</a:t>
            </a:r>
            <a:r>
              <a:rPr lang="hr-HR" dirty="0"/>
              <a:t>5</a:t>
            </a:r>
            <a:r>
              <a:rPr lang="hr-HR" dirty="0" smtClean="0"/>
              <a:t>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</p:spPr>
            <p:txBody>
              <a:bodyPr/>
              <a:lstStyle/>
              <a:p>
                <a:pPr eaLnBrk="1" hangingPunct="1"/>
                <a:r>
                  <a:rPr lang="hr-HR" dirty="0" smtClean="0"/>
                  <a:t>Solution:</a:t>
                </a: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𝑃𝑉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500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0,08</m:t>
                        </m:r>
                      </m:den>
                    </m:f>
                    <m:r>
                      <a:rPr lang="hr-HR" b="0" i="1" smtClean="0">
                        <a:latin typeface="Cambria Math" panose="02040503050406030204" pitchFamily="18" charset="0"/>
                      </a:rPr>
                      <m:t>=6250</m:t>
                    </m:r>
                  </m:oMath>
                </a14:m>
                <a:endParaRPr lang="hr-HR" dirty="0" smtClean="0"/>
              </a:p>
              <a:p>
                <a:pPr eaLnBrk="1" hangingPunct="1"/>
                <a:endParaRPr lang="hr-HR" dirty="0"/>
              </a:p>
              <a:p>
                <a:pPr marL="0" indent="0" eaLnBrk="1" hangingPunct="1">
                  <a:buNone/>
                </a:pPr>
                <a:endParaRPr lang="hr-HR" dirty="0" smtClean="0"/>
              </a:p>
              <a:p>
                <a:pPr marL="0" indent="0" eaLnBrk="1" hangingPunct="1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944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err="1" smtClean="0"/>
              <a:t>Net</a:t>
            </a:r>
            <a:r>
              <a:rPr lang="hr-HR" dirty="0" smtClean="0"/>
              <a:t> </a:t>
            </a:r>
            <a:r>
              <a:rPr lang="hr-HR" dirty="0" err="1" smtClean="0"/>
              <a:t>present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– NPV</a:t>
            </a:r>
            <a:endParaRPr lang="en-GB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worth</a:t>
            </a:r>
            <a:r>
              <a:rPr lang="hr-HR" dirty="0" smtClean="0"/>
              <a:t> </a:t>
            </a:r>
            <a:r>
              <a:rPr lang="hr-HR" dirty="0" err="1" smtClean="0"/>
              <a:t>undertaking</a:t>
            </a:r>
            <a:r>
              <a:rPr lang="hr-HR" dirty="0" smtClean="0"/>
              <a:t>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creates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for </a:t>
            </a:r>
            <a:r>
              <a:rPr lang="hr-HR" dirty="0" err="1" smtClean="0"/>
              <a:t>its</a:t>
            </a:r>
            <a:r>
              <a:rPr lang="hr-HR" dirty="0" smtClean="0"/>
              <a:t> </a:t>
            </a:r>
            <a:r>
              <a:rPr lang="hr-HR" dirty="0" err="1" smtClean="0"/>
              <a:t>owner</a:t>
            </a:r>
            <a:endParaRPr lang="hr-HR" dirty="0" smtClean="0"/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NPV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difference</a:t>
            </a:r>
            <a:r>
              <a:rPr lang="hr-HR" dirty="0" smtClean="0"/>
              <a:t> </a:t>
            </a:r>
            <a:r>
              <a:rPr lang="hr-HR" dirty="0" err="1" smtClean="0"/>
              <a:t>between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investment’s</a:t>
            </a:r>
            <a:r>
              <a:rPr lang="hr-HR" dirty="0" smtClean="0"/>
              <a:t> </a:t>
            </a:r>
            <a:r>
              <a:rPr lang="hr-HR" dirty="0" err="1" smtClean="0"/>
              <a:t>market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and </a:t>
            </a:r>
            <a:r>
              <a:rPr lang="hr-HR" dirty="0" err="1" smtClean="0"/>
              <a:t>its</a:t>
            </a:r>
            <a:r>
              <a:rPr lang="hr-HR" dirty="0" smtClean="0"/>
              <a:t> </a:t>
            </a:r>
            <a:r>
              <a:rPr lang="hr-HR" dirty="0" err="1" smtClean="0"/>
              <a:t>cost</a:t>
            </a:r>
            <a:endParaRPr lang="hr-HR" dirty="0" smtClean="0"/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NPV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difference</a:t>
            </a:r>
            <a:r>
              <a:rPr lang="hr-HR" dirty="0" smtClean="0"/>
              <a:t> </a:t>
            </a:r>
            <a:r>
              <a:rPr lang="hr-HR" dirty="0" err="1" smtClean="0"/>
              <a:t>between</a:t>
            </a:r>
            <a:r>
              <a:rPr lang="hr-HR" dirty="0" smtClean="0"/>
              <a:t> future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</a:t>
            </a:r>
            <a:r>
              <a:rPr lang="hr-HR" dirty="0" err="1" smtClean="0"/>
              <a:t>discounted</a:t>
            </a:r>
            <a:r>
              <a:rPr lang="hr-HR" dirty="0" smtClean="0"/>
              <a:t> to </a:t>
            </a:r>
            <a:r>
              <a:rPr lang="hr-HR" dirty="0" err="1" smtClean="0"/>
              <a:t>its</a:t>
            </a:r>
            <a:r>
              <a:rPr lang="hr-HR" dirty="0" smtClean="0"/>
              <a:t> </a:t>
            </a:r>
            <a:r>
              <a:rPr lang="hr-HR" dirty="0" err="1" smtClean="0"/>
              <a:t>present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and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cost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– DCF </a:t>
            </a:r>
            <a:r>
              <a:rPr lang="hr-HR" dirty="0" err="1" smtClean="0"/>
              <a:t>valuation</a:t>
            </a: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Content</a:t>
            </a:r>
            <a:endParaRPr lang="hr-HR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Capital </a:t>
            </a:r>
            <a:r>
              <a:rPr lang="hr-HR" dirty="0" err="1" smtClean="0"/>
              <a:t>budgeting</a:t>
            </a:r>
            <a:r>
              <a:rPr lang="hr-HR" dirty="0" smtClean="0"/>
              <a:t> </a:t>
            </a:r>
            <a:r>
              <a:rPr lang="hr-HR" dirty="0" err="1" smtClean="0"/>
              <a:t>decisions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criteria</a:t>
            </a:r>
            <a:endParaRPr lang="hr-HR" dirty="0" smtClean="0"/>
          </a:p>
          <a:p>
            <a:pPr lvl="1" eaLnBrk="1" hangingPunct="1">
              <a:defRPr/>
            </a:pPr>
            <a:r>
              <a:rPr lang="hr-HR" dirty="0" err="1" smtClean="0"/>
              <a:t>Net</a:t>
            </a:r>
            <a:r>
              <a:rPr lang="hr-HR" dirty="0" smtClean="0"/>
              <a:t> </a:t>
            </a:r>
            <a:r>
              <a:rPr lang="hr-HR" dirty="0" err="1" smtClean="0"/>
              <a:t>present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endParaRPr lang="hr-HR" dirty="0" smtClean="0"/>
          </a:p>
          <a:p>
            <a:pPr lvl="1" eaLnBrk="1" hangingPunct="1">
              <a:defRPr/>
            </a:pPr>
            <a:r>
              <a:rPr lang="hr-HR" dirty="0" err="1" smtClean="0"/>
              <a:t>Payback</a:t>
            </a:r>
            <a:r>
              <a:rPr lang="hr-HR" dirty="0" smtClean="0"/>
              <a:t> </a:t>
            </a:r>
            <a:r>
              <a:rPr lang="hr-HR" dirty="0" err="1" smtClean="0"/>
              <a:t>rule</a:t>
            </a:r>
            <a:endParaRPr lang="hr-HR" dirty="0" smtClean="0"/>
          </a:p>
          <a:p>
            <a:pPr lvl="1" eaLnBrk="1" hangingPunct="1">
              <a:defRPr/>
            </a:pPr>
            <a:r>
              <a:rPr lang="hr-HR" dirty="0" err="1" smtClean="0"/>
              <a:t>Internal</a:t>
            </a:r>
            <a:r>
              <a:rPr lang="hr-HR" dirty="0" smtClean="0"/>
              <a:t> rate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err="1" smtClean="0"/>
              <a:t>Net</a:t>
            </a:r>
            <a:r>
              <a:rPr lang="hr-HR" dirty="0" smtClean="0"/>
              <a:t> </a:t>
            </a:r>
            <a:r>
              <a:rPr lang="hr-HR" dirty="0" err="1" smtClean="0"/>
              <a:t>present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– NPV</a:t>
            </a:r>
            <a:endParaRPr lang="en-GB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dirty="0" err="1" smtClean="0"/>
              <a:t>If</a:t>
            </a:r>
            <a:r>
              <a:rPr lang="hr-HR" dirty="0" smtClean="0"/>
              <a:t> NPV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positive</a:t>
            </a:r>
            <a:r>
              <a:rPr lang="hr-HR" dirty="0" smtClean="0"/>
              <a:t> (</a:t>
            </a:r>
            <a:r>
              <a:rPr lang="hr-HR" dirty="0" err="1" smtClean="0"/>
              <a:t>discounted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greater</a:t>
            </a:r>
            <a:r>
              <a:rPr lang="hr-HR" dirty="0" smtClean="0"/>
              <a:t> </a:t>
            </a:r>
            <a:r>
              <a:rPr lang="hr-HR" dirty="0" err="1" smtClean="0"/>
              <a:t>then</a:t>
            </a:r>
            <a:r>
              <a:rPr lang="hr-HR" dirty="0" smtClean="0"/>
              <a:t> </a:t>
            </a:r>
            <a:r>
              <a:rPr lang="hr-HR" dirty="0" err="1" smtClean="0"/>
              <a:t>cost</a:t>
            </a:r>
            <a:r>
              <a:rPr lang="hr-HR" dirty="0" smtClean="0"/>
              <a:t>),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should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accepted</a:t>
            </a:r>
            <a:endParaRPr lang="hr-HR" dirty="0" smtClean="0"/>
          </a:p>
          <a:p>
            <a:pPr eaLnBrk="1" hangingPunct="1">
              <a:lnSpc>
                <a:spcPct val="90000"/>
              </a:lnSpc>
            </a:pPr>
            <a:r>
              <a:rPr lang="hr-HR" dirty="0" err="1"/>
              <a:t>If</a:t>
            </a:r>
            <a:r>
              <a:rPr lang="hr-HR" dirty="0"/>
              <a:t> NPV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smtClean="0"/>
              <a:t>negative </a:t>
            </a:r>
            <a:r>
              <a:rPr lang="hr-HR" dirty="0"/>
              <a:t>(</a:t>
            </a:r>
            <a:r>
              <a:rPr lang="hr-HR" dirty="0" err="1"/>
              <a:t>discounted</a:t>
            </a:r>
            <a:r>
              <a:rPr lang="hr-HR" dirty="0"/>
              <a:t> </a:t>
            </a:r>
            <a:r>
              <a:rPr lang="hr-HR" dirty="0" err="1"/>
              <a:t>cash</a:t>
            </a:r>
            <a:r>
              <a:rPr lang="hr-HR" dirty="0"/>
              <a:t> </a:t>
            </a:r>
            <a:r>
              <a:rPr lang="hr-HR" dirty="0" err="1"/>
              <a:t>flow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 smtClean="0"/>
              <a:t>lower</a:t>
            </a:r>
            <a:r>
              <a:rPr lang="hr-HR" dirty="0" smtClean="0"/>
              <a:t> </a:t>
            </a:r>
            <a:r>
              <a:rPr lang="hr-HR" dirty="0" err="1"/>
              <a:t>then</a:t>
            </a:r>
            <a:r>
              <a:rPr lang="hr-HR" dirty="0"/>
              <a:t> </a:t>
            </a:r>
            <a:r>
              <a:rPr lang="hr-HR" dirty="0" err="1"/>
              <a:t>cost</a:t>
            </a:r>
            <a:r>
              <a:rPr lang="hr-HR" dirty="0"/>
              <a:t>), </a:t>
            </a:r>
            <a:r>
              <a:rPr lang="hr-HR" dirty="0" err="1"/>
              <a:t>an</a:t>
            </a:r>
            <a:r>
              <a:rPr lang="hr-HR" dirty="0"/>
              <a:t> </a:t>
            </a:r>
            <a:r>
              <a:rPr lang="hr-HR" dirty="0" err="1"/>
              <a:t>investment</a:t>
            </a:r>
            <a:r>
              <a:rPr lang="hr-HR" dirty="0"/>
              <a:t> </a:t>
            </a:r>
            <a:r>
              <a:rPr lang="hr-HR" dirty="0" err="1"/>
              <a:t>should</a:t>
            </a:r>
            <a:r>
              <a:rPr lang="hr-HR" dirty="0"/>
              <a:t> </a:t>
            </a:r>
            <a:r>
              <a:rPr lang="hr-HR" dirty="0" err="1"/>
              <a:t>be</a:t>
            </a:r>
            <a:r>
              <a:rPr lang="hr-HR" dirty="0"/>
              <a:t> </a:t>
            </a:r>
            <a:r>
              <a:rPr lang="hr-HR" dirty="0" err="1" smtClean="0"/>
              <a:t>rejected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99129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NPV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Imagine</a:t>
            </a:r>
            <a:r>
              <a:rPr lang="hr-HR" dirty="0" smtClean="0"/>
              <a:t> </a:t>
            </a:r>
            <a:r>
              <a:rPr lang="hr-HR" dirty="0" err="1" smtClean="0"/>
              <a:t>we</a:t>
            </a:r>
            <a:r>
              <a:rPr lang="hr-HR" dirty="0" smtClean="0"/>
              <a:t> are </a:t>
            </a:r>
            <a:r>
              <a:rPr lang="hr-HR" dirty="0" err="1" smtClean="0"/>
              <a:t>thinking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starting</a:t>
            </a:r>
            <a:r>
              <a:rPr lang="hr-HR" dirty="0" smtClean="0"/>
              <a:t> a </a:t>
            </a:r>
            <a:r>
              <a:rPr lang="hr-HR" dirty="0" err="1" smtClean="0"/>
              <a:t>business</a:t>
            </a:r>
            <a:r>
              <a:rPr lang="hr-HR" dirty="0" smtClean="0"/>
              <a:t> to </a:t>
            </a:r>
            <a:r>
              <a:rPr lang="hr-HR" dirty="0" err="1" smtClean="0"/>
              <a:t>produce</a:t>
            </a:r>
            <a:r>
              <a:rPr lang="hr-HR" dirty="0" smtClean="0"/>
              <a:t> and </a:t>
            </a:r>
            <a:r>
              <a:rPr lang="hr-HR" dirty="0" err="1" smtClean="0"/>
              <a:t>sell</a:t>
            </a:r>
            <a:r>
              <a:rPr lang="hr-HR" dirty="0" smtClean="0"/>
              <a:t> a </a:t>
            </a:r>
            <a:r>
              <a:rPr lang="hr-HR" dirty="0" err="1" smtClean="0"/>
              <a:t>new</a:t>
            </a:r>
            <a:r>
              <a:rPr lang="hr-HR" dirty="0" smtClean="0"/>
              <a:t> </a:t>
            </a:r>
            <a:r>
              <a:rPr lang="hr-HR" dirty="0" err="1" smtClean="0"/>
              <a:t>product</a:t>
            </a:r>
            <a:r>
              <a:rPr lang="hr-HR" dirty="0" smtClean="0"/>
              <a:t> – </a:t>
            </a:r>
            <a:r>
              <a:rPr lang="hr-HR" dirty="0" err="1" smtClean="0"/>
              <a:t>organic</a:t>
            </a:r>
            <a:r>
              <a:rPr lang="hr-HR" dirty="0" smtClean="0"/>
              <a:t> </a:t>
            </a:r>
            <a:r>
              <a:rPr lang="hr-HR" dirty="0" err="1" smtClean="0"/>
              <a:t>fertilizer</a:t>
            </a:r>
            <a:r>
              <a:rPr lang="hr-HR" dirty="0" smtClean="0"/>
              <a:t>.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estimate</a:t>
            </a:r>
            <a:r>
              <a:rPr lang="hr-HR" dirty="0" smtClean="0"/>
              <a:t> start-</a:t>
            </a:r>
            <a:r>
              <a:rPr lang="hr-HR" dirty="0" err="1" smtClean="0"/>
              <a:t>up</a:t>
            </a:r>
            <a:r>
              <a:rPr lang="hr-HR" dirty="0" smtClean="0"/>
              <a:t> </a:t>
            </a:r>
            <a:r>
              <a:rPr lang="hr-HR" dirty="0" err="1" smtClean="0"/>
              <a:t>costs</a:t>
            </a:r>
            <a:r>
              <a:rPr lang="hr-HR" dirty="0" smtClean="0"/>
              <a:t>. </a:t>
            </a:r>
            <a:r>
              <a:rPr lang="hr-HR" dirty="0" err="1" smtClean="0"/>
              <a:t>Would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a </a:t>
            </a:r>
            <a:r>
              <a:rPr lang="hr-HR" dirty="0" err="1" smtClean="0"/>
              <a:t>good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? </a:t>
            </a:r>
          </a:p>
          <a:p>
            <a:pPr eaLnBrk="1" hangingPunct="1"/>
            <a:r>
              <a:rPr lang="hr-HR" dirty="0" err="1" smtClean="0"/>
              <a:t>Does</a:t>
            </a:r>
            <a:r>
              <a:rPr lang="hr-HR" dirty="0" smtClean="0"/>
              <a:t> </a:t>
            </a:r>
            <a:r>
              <a:rPr lang="hr-HR" dirty="0" err="1" smtClean="0"/>
              <a:t>this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have</a:t>
            </a:r>
            <a:r>
              <a:rPr lang="hr-HR" dirty="0" smtClean="0"/>
              <a:t> a </a:t>
            </a:r>
            <a:r>
              <a:rPr lang="hr-HR" dirty="0" err="1" smtClean="0"/>
              <a:t>positive</a:t>
            </a:r>
            <a:r>
              <a:rPr lang="hr-HR" dirty="0" smtClean="0"/>
              <a:t> NPV?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NPV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costs</a:t>
            </a:r>
            <a:r>
              <a:rPr lang="hr-HR" dirty="0" smtClean="0"/>
              <a:t> $30000 to </a:t>
            </a:r>
            <a:r>
              <a:rPr lang="hr-HR" dirty="0" err="1" smtClean="0"/>
              <a:t>launch</a:t>
            </a:r>
            <a:r>
              <a:rPr lang="hr-HR" dirty="0" smtClean="0"/>
              <a:t>. Cash </a:t>
            </a:r>
            <a:r>
              <a:rPr lang="hr-HR" dirty="0" err="1" smtClean="0"/>
              <a:t>revenues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$20000 </a:t>
            </a:r>
            <a:r>
              <a:rPr lang="hr-HR" dirty="0" err="1" smtClean="0"/>
              <a:t>per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,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costs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$14000 </a:t>
            </a:r>
            <a:r>
              <a:rPr lang="hr-HR" dirty="0" err="1" smtClean="0"/>
              <a:t>per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.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wind </a:t>
            </a:r>
            <a:r>
              <a:rPr lang="hr-HR" dirty="0" err="1" smtClean="0"/>
              <a:t>down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business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8 </a:t>
            </a:r>
            <a:r>
              <a:rPr lang="hr-HR" dirty="0" err="1" smtClean="0"/>
              <a:t>years</a:t>
            </a:r>
            <a:r>
              <a:rPr lang="hr-HR" dirty="0" smtClean="0"/>
              <a:t> </a:t>
            </a:r>
            <a:r>
              <a:rPr lang="hr-HR" dirty="0" err="1" smtClean="0"/>
              <a:t>when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equipment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worth</a:t>
            </a:r>
            <a:r>
              <a:rPr lang="hr-HR" dirty="0" smtClean="0"/>
              <a:t> $2000. </a:t>
            </a:r>
            <a:r>
              <a:rPr lang="hr-HR" dirty="0" err="1" smtClean="0"/>
              <a:t>Discount</a:t>
            </a:r>
            <a:r>
              <a:rPr lang="hr-HR" dirty="0" smtClean="0"/>
              <a:t> rate </a:t>
            </a:r>
            <a:r>
              <a:rPr lang="hr-HR" dirty="0" err="1" smtClean="0"/>
              <a:t>is</a:t>
            </a:r>
            <a:r>
              <a:rPr lang="hr-HR" dirty="0" smtClean="0"/>
              <a:t> 15%.</a:t>
            </a:r>
          </a:p>
          <a:p>
            <a:pPr eaLnBrk="1" hangingPunct="1"/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a </a:t>
            </a:r>
            <a:r>
              <a:rPr lang="hr-HR" dirty="0" err="1" smtClean="0"/>
              <a:t>good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NPV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Solution</a:t>
            </a:r>
            <a:r>
              <a:rPr lang="hr-HR" dirty="0" smtClean="0"/>
              <a:t>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094480"/>
              </p:ext>
            </p:extLst>
          </p:nvPr>
        </p:nvGraphicFramePr>
        <p:xfrm>
          <a:off x="1043608" y="2420888"/>
          <a:ext cx="6413500" cy="171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7100">
                  <a:extLst>
                    <a:ext uri="{9D8B030D-6E8A-4147-A177-3AD203B41FA5}">
                      <a16:colId xmlns:a16="http://schemas.microsoft.com/office/drawing/2014/main" val="31518638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701906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19653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259087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6038441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7488613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4246607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66677297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0666559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9530890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846707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303242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initial cost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-30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01133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inflows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860491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outflows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-14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-14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-14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-14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-14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-14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-14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-14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006511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net inflow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336286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salvage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9914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661767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net cash 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-30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8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77879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35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NPV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435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eaLnBrk="1" hangingPunct="1"/>
                <a:r>
                  <a:rPr lang="hr-HR" dirty="0" smtClean="0"/>
                  <a:t>Solution:</a:t>
                </a: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𝑃𝑉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hr-H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r-H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r-HR" sz="2400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hr-HR" sz="24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hr-HR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hr-HR" sz="24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</m:num>
                          <m:den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e>
                    </m:d>
                  </m:oMath>
                </a14:m>
                <a:r>
                  <a:rPr lang="hr-HR" sz="2400" dirty="0"/>
                  <a:t>=</a:t>
                </a:r>
                <a14:m>
                  <m:oMath xmlns:m="http://schemas.openxmlformats.org/officeDocument/2006/math">
                    <m:r>
                      <a:rPr lang="hr-HR" sz="18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hr-HR" sz="1800" b="0" i="1" smtClean="0">
                        <a:latin typeface="Cambria Math" panose="02040503050406030204" pitchFamily="18" charset="0"/>
                      </a:rPr>
                      <m:t>000</m:t>
                    </m:r>
                    <m:r>
                      <a:rPr lang="hr-HR" sz="1800" i="1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hr-H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hr-HR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sz="18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hr-HR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r-H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r-HR" sz="1800" i="1">
                                        <a:latin typeface="Cambria Math" panose="02040503050406030204" pitchFamily="18" charset="0"/>
                                      </a:rPr>
                                      <m:t>1+0,</m:t>
                                    </m:r>
                                    <m:r>
                                      <a:rPr lang="hr-HR" sz="1800" b="0" i="1" smtClean="0"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hr-HR" sz="1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hr-HR" sz="18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p>
                            </m:sSup>
                          </m:num>
                          <m:den>
                            <m:r>
                              <a:rPr lang="hr-HR" sz="1800" i="1">
                                <a:latin typeface="Cambria Math" panose="02040503050406030204" pitchFamily="18" charset="0"/>
                              </a:rPr>
                              <m:t>0,1</m:t>
                            </m:r>
                            <m:r>
                              <a:rPr lang="hr-HR" sz="1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d>
                    <m:r>
                      <a:rPr lang="hr-HR" sz="1800" b="0" i="1" smtClean="0">
                        <a:latin typeface="Cambria Math" panose="02040503050406030204" pitchFamily="18" charset="0"/>
                      </a:rPr>
                      <m:t>+8000∗</m:t>
                    </m:r>
                    <m:sSup>
                      <m:sSupPr>
                        <m:ctrlPr>
                          <a:rPr lang="hr-HR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1800" b="0" i="1" smtClean="0">
                            <a:latin typeface="Cambria Math" panose="02040503050406030204" pitchFamily="18" charset="0"/>
                          </a:rPr>
                          <m:t>1,15</m:t>
                        </m:r>
                      </m:e>
                      <m:sup>
                        <m:r>
                          <a:rPr lang="hr-HR" sz="1800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hr-HR" sz="1800" b="0" i="1" smtClean="0">
                        <a:latin typeface="Cambria Math" panose="02040503050406030204" pitchFamily="18" charset="0"/>
                      </a:rPr>
                      <m:t>=27577,73</m:t>
                    </m:r>
                  </m:oMath>
                </a14:m>
                <a:endParaRPr lang="hr-HR" sz="1800" dirty="0" smtClean="0"/>
              </a:p>
              <a:p>
                <a:pPr eaLnBrk="1" hangingPunct="1"/>
                <a:endParaRPr lang="hr-HR" sz="1800" dirty="0"/>
              </a:p>
              <a:p>
                <a:pPr eaLnBrk="1" hangingPunct="1"/>
                <a:r>
                  <a:rPr lang="hr-HR" sz="2400" dirty="0" smtClean="0"/>
                  <a:t>NPV=-30000+27577,73=-2422,27</a:t>
                </a:r>
              </a:p>
              <a:p>
                <a:pPr eaLnBrk="1" hangingPunct="1"/>
                <a:r>
                  <a:rPr lang="hr-HR" sz="2400" dirty="0" err="1" smtClean="0"/>
                  <a:t>This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is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not</a:t>
                </a:r>
                <a:r>
                  <a:rPr lang="hr-HR" sz="2400" dirty="0" smtClean="0"/>
                  <a:t> a </a:t>
                </a:r>
                <a:r>
                  <a:rPr lang="hr-HR" sz="2400" dirty="0" err="1" smtClean="0"/>
                  <a:t>good</a:t>
                </a:r>
                <a:r>
                  <a:rPr lang="hr-HR" sz="2400" dirty="0" smtClean="0"/>
                  <a:t> </a:t>
                </a:r>
                <a:r>
                  <a:rPr lang="hr-HR" sz="2400" dirty="0" err="1" smtClean="0"/>
                  <a:t>investment</a:t>
                </a:r>
                <a:r>
                  <a:rPr lang="hr-HR" sz="2400" dirty="0"/>
                  <a:t>!</a:t>
                </a:r>
                <a:endParaRPr lang="hr-HR" sz="2400" dirty="0" smtClean="0"/>
              </a:p>
            </p:txBody>
          </p:sp>
        </mc:Choice>
        <mc:Fallback xmlns="">
          <p:sp>
            <p:nvSpPr>
              <p:cNvPr id="1843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892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NPV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Solution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Excel:</a:t>
            </a:r>
          </a:p>
          <a:p>
            <a:pPr eaLnBrk="1" hangingPunct="1"/>
            <a:endParaRPr lang="hr-HR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176215"/>
              </p:ext>
            </p:extLst>
          </p:nvPr>
        </p:nvGraphicFramePr>
        <p:xfrm>
          <a:off x="899592" y="2276872"/>
          <a:ext cx="3835400" cy="2857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405577617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181907188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0749913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253707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9992471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4283654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7547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Year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Cash 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22519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-30000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93461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6000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L17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06223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6000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L18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12882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6000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L19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44053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6000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L20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3077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6000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L21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6338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6000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L22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18635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6000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L23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609709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8000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L24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97957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9030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27.577,73 kn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>
                          <a:effectLst/>
                        </a:rPr>
                        <a:t>NPV=(rate;value1 … </a:t>
                      </a:r>
                      <a:r>
                        <a:rPr lang="hr-HR" sz="1100" u="none" strike="noStrike" dirty="0" err="1">
                          <a:effectLst/>
                        </a:rPr>
                        <a:t>value</a:t>
                      </a:r>
                      <a:r>
                        <a:rPr lang="hr-HR" sz="1100" u="none" strike="noStrike" dirty="0">
                          <a:effectLst/>
                        </a:rPr>
                        <a:t> n)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44375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NPV(0,15;L17:L24)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98290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-2.422,27 kn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>
                          <a:effectLst/>
                        </a:rPr>
                        <a:t>NPV=PV-</a:t>
                      </a:r>
                      <a:r>
                        <a:rPr lang="hr-HR" sz="1100" u="none" strike="noStrike" dirty="0" err="1">
                          <a:effectLst/>
                        </a:rPr>
                        <a:t>cost</a:t>
                      </a:r>
                      <a:r>
                        <a:rPr lang="hr-HR" sz="1100" u="none" strike="noStrike" dirty="0">
                          <a:effectLst/>
                        </a:rPr>
                        <a:t> </a:t>
                      </a:r>
                      <a:r>
                        <a:rPr lang="hr-HR" sz="1100" u="none" strike="noStrike" dirty="0" err="1">
                          <a:effectLst/>
                        </a:rPr>
                        <a:t>of</a:t>
                      </a:r>
                      <a:r>
                        <a:rPr lang="hr-HR" sz="1100" u="none" strike="noStrike" dirty="0">
                          <a:effectLst/>
                        </a:rPr>
                        <a:t> </a:t>
                      </a:r>
                      <a:r>
                        <a:rPr lang="hr-HR" sz="1100" u="none" strike="noStrike" dirty="0" err="1">
                          <a:effectLst/>
                        </a:rPr>
                        <a:t>an</a:t>
                      </a:r>
                      <a:r>
                        <a:rPr lang="hr-HR" sz="1100" u="none" strike="noStrike" dirty="0">
                          <a:effectLst/>
                        </a:rPr>
                        <a:t> </a:t>
                      </a:r>
                      <a:r>
                        <a:rPr lang="hr-HR" sz="1100" u="none" strike="noStrike" dirty="0" err="1">
                          <a:effectLst/>
                        </a:rPr>
                        <a:t>investment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6507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84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NPV – 2.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Whether</a:t>
            </a:r>
            <a:r>
              <a:rPr lang="hr-HR" dirty="0" smtClean="0"/>
              <a:t> </a:t>
            </a:r>
            <a:r>
              <a:rPr lang="hr-HR" dirty="0" err="1" smtClean="0"/>
              <a:t>or</a:t>
            </a:r>
            <a:r>
              <a:rPr lang="hr-HR" dirty="0" smtClean="0"/>
              <a:t> </a:t>
            </a:r>
            <a:r>
              <a:rPr lang="hr-HR" dirty="0" err="1" smtClean="0"/>
              <a:t>not</a:t>
            </a:r>
            <a:r>
              <a:rPr lang="hr-HR" dirty="0" smtClean="0"/>
              <a:t> </a:t>
            </a:r>
            <a:r>
              <a:rPr lang="hr-HR" dirty="0" err="1" smtClean="0"/>
              <a:t>launch</a:t>
            </a:r>
            <a:r>
              <a:rPr lang="hr-HR" dirty="0" smtClean="0"/>
              <a:t> a </a:t>
            </a:r>
            <a:r>
              <a:rPr lang="hr-HR" dirty="0" err="1" smtClean="0"/>
              <a:t>project</a:t>
            </a:r>
            <a:r>
              <a:rPr lang="hr-HR" dirty="0" smtClean="0"/>
              <a:t>?</a:t>
            </a:r>
          </a:p>
          <a:p>
            <a:pPr eaLnBrk="1" hangingPunct="1"/>
            <a:r>
              <a:rPr lang="hr-HR" dirty="0" err="1" smtClean="0"/>
              <a:t>Based</a:t>
            </a:r>
            <a:r>
              <a:rPr lang="hr-HR" dirty="0" smtClean="0"/>
              <a:t> on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projected</a:t>
            </a:r>
            <a:r>
              <a:rPr lang="hr-HR" dirty="0" smtClean="0"/>
              <a:t> </a:t>
            </a:r>
            <a:r>
              <a:rPr lang="hr-HR" dirty="0" err="1" smtClean="0"/>
              <a:t>sales</a:t>
            </a:r>
            <a:r>
              <a:rPr lang="hr-HR" dirty="0" smtClean="0"/>
              <a:t> and </a:t>
            </a:r>
            <a:r>
              <a:rPr lang="hr-HR" dirty="0" err="1" smtClean="0"/>
              <a:t>costs</a:t>
            </a:r>
            <a:r>
              <a:rPr lang="hr-HR" dirty="0" smtClean="0"/>
              <a:t>,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expect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r>
              <a:rPr lang="hr-HR" dirty="0" smtClean="0"/>
              <a:t> </a:t>
            </a:r>
            <a:r>
              <a:rPr lang="hr-HR" dirty="0" err="1" smtClean="0"/>
              <a:t>over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five-year</a:t>
            </a:r>
            <a:r>
              <a:rPr lang="hr-HR" dirty="0" smtClean="0"/>
              <a:t> </a:t>
            </a:r>
            <a:r>
              <a:rPr lang="hr-HR" dirty="0" err="1" smtClean="0"/>
              <a:t>life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$2000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first</a:t>
            </a:r>
            <a:r>
              <a:rPr lang="hr-HR" dirty="0" smtClean="0"/>
              <a:t> </a:t>
            </a:r>
            <a:r>
              <a:rPr lang="hr-HR" dirty="0" err="1" smtClean="0"/>
              <a:t>two</a:t>
            </a:r>
            <a:r>
              <a:rPr lang="hr-HR" dirty="0" smtClean="0"/>
              <a:t> </a:t>
            </a:r>
            <a:r>
              <a:rPr lang="hr-HR" dirty="0" err="1" smtClean="0"/>
              <a:t>years</a:t>
            </a:r>
            <a:r>
              <a:rPr lang="hr-HR" dirty="0" smtClean="0"/>
              <a:t>, $4000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next</a:t>
            </a:r>
            <a:r>
              <a:rPr lang="hr-HR" dirty="0" smtClean="0"/>
              <a:t> </a:t>
            </a:r>
            <a:r>
              <a:rPr lang="hr-HR" dirty="0" err="1" smtClean="0"/>
              <a:t>two</a:t>
            </a:r>
            <a:r>
              <a:rPr lang="hr-HR" dirty="0" smtClean="0"/>
              <a:t> and $5000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last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.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cost</a:t>
            </a:r>
            <a:r>
              <a:rPr lang="hr-HR" dirty="0" smtClean="0"/>
              <a:t> </a:t>
            </a:r>
            <a:r>
              <a:rPr lang="hr-HR" dirty="0" err="1" smtClean="0"/>
              <a:t>about</a:t>
            </a:r>
            <a:r>
              <a:rPr lang="hr-HR" dirty="0" smtClean="0"/>
              <a:t> $10000 to </a:t>
            </a:r>
            <a:r>
              <a:rPr lang="hr-HR" dirty="0" err="1" smtClean="0"/>
              <a:t>begin</a:t>
            </a:r>
            <a:r>
              <a:rPr lang="hr-HR" dirty="0" smtClean="0"/>
              <a:t> </a:t>
            </a:r>
            <a:r>
              <a:rPr lang="hr-HR" dirty="0" err="1" smtClean="0"/>
              <a:t>production</a:t>
            </a:r>
            <a:r>
              <a:rPr lang="hr-HR" dirty="0" smtClean="0"/>
              <a:t>. </a:t>
            </a:r>
            <a:r>
              <a:rPr lang="hr-HR" dirty="0" err="1" smtClean="0"/>
              <a:t>We</a:t>
            </a:r>
            <a:r>
              <a:rPr lang="hr-HR" dirty="0" smtClean="0"/>
              <a:t> use 10% </a:t>
            </a:r>
            <a:r>
              <a:rPr lang="hr-HR" dirty="0" err="1" smtClean="0"/>
              <a:t>discount</a:t>
            </a:r>
            <a:r>
              <a:rPr lang="hr-HR" dirty="0" smtClean="0"/>
              <a:t> rate.</a:t>
            </a:r>
          </a:p>
          <a:p>
            <a:pPr eaLnBrk="1" hangingPunct="1"/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NPV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this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? (use </a:t>
            </a:r>
            <a:r>
              <a:rPr lang="hr-HR" dirty="0" err="1" smtClean="0"/>
              <a:t>excel</a:t>
            </a:r>
            <a:r>
              <a:rPr lang="hr-HR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NPV – 2.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Solution</a:t>
            </a:r>
            <a:r>
              <a:rPr lang="hr-HR" dirty="0" smtClean="0"/>
              <a:t>:</a:t>
            </a:r>
          </a:p>
          <a:p>
            <a:pPr eaLnBrk="1" hangingPunct="1"/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758837"/>
              </p:ext>
            </p:extLst>
          </p:nvPr>
        </p:nvGraphicFramePr>
        <p:xfrm>
          <a:off x="971600" y="2420888"/>
          <a:ext cx="26162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643686347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427376938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3910655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2279446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Year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Cash 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61248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-10000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55717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2000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48733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2000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38593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4000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08119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4000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67678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5000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14823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42805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12.312,99 kn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00938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PV-cost of an investment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5473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2.312,99 kn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31933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9964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2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NPV – 3.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For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following</a:t>
            </a:r>
            <a:r>
              <a:rPr lang="hr-HR" dirty="0" smtClean="0"/>
              <a:t> data </a:t>
            </a:r>
            <a:r>
              <a:rPr lang="hr-HR" dirty="0" err="1" smtClean="0"/>
              <a:t>calculate</a:t>
            </a:r>
            <a:r>
              <a:rPr lang="hr-HR" dirty="0" smtClean="0"/>
              <a:t> NPV: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200" dirty="0" err="1" smtClean="0"/>
              <a:t>Year</a:t>
            </a:r>
            <a:r>
              <a:rPr lang="hr-HR" sz="2200" dirty="0" smtClean="0"/>
              <a:t> 	Cash flow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200" dirty="0" smtClean="0"/>
              <a:t>   0	-30.000	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200" dirty="0" smtClean="0"/>
              <a:t>   1	19.000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200" dirty="0"/>
              <a:t> </a:t>
            </a:r>
            <a:r>
              <a:rPr lang="hr-HR" sz="2200" dirty="0" smtClean="0"/>
              <a:t>  2	9.000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200" dirty="0"/>
              <a:t> </a:t>
            </a:r>
            <a:r>
              <a:rPr lang="hr-HR" sz="2200" dirty="0" smtClean="0"/>
              <a:t>  3	14.000</a:t>
            </a:r>
          </a:p>
          <a:p>
            <a:pPr eaLnBrk="1" hangingPunct="1">
              <a:defRPr/>
            </a:pP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discount</a:t>
            </a:r>
            <a:r>
              <a:rPr lang="hr-HR" dirty="0" smtClean="0"/>
              <a:t> rate </a:t>
            </a:r>
            <a:r>
              <a:rPr lang="hr-HR" dirty="0" err="1" smtClean="0"/>
              <a:t>is</a:t>
            </a:r>
            <a:r>
              <a:rPr lang="hr-HR" dirty="0" smtClean="0"/>
              <a:t> 11%, </a:t>
            </a: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18%? </a:t>
            </a: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conclude</a:t>
            </a:r>
            <a:r>
              <a:rPr lang="hr-HR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NPV – 3.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Solution</a:t>
            </a:r>
            <a:r>
              <a:rPr lang="hr-HR" dirty="0" smtClean="0"/>
              <a:t>:</a:t>
            </a:r>
          </a:p>
          <a:p>
            <a:pPr eaLnBrk="1" hangingPunct="1">
              <a:defRPr/>
            </a:pPr>
            <a:endParaRPr lang="hr-HR" dirty="0" smtClean="0"/>
          </a:p>
          <a:p>
            <a:pPr eaLnBrk="1" hangingPunct="1">
              <a:defRPr/>
            </a:pPr>
            <a:endParaRPr lang="hr-HR" dirty="0"/>
          </a:p>
          <a:p>
            <a:pPr eaLnBrk="1" hangingPunct="1">
              <a:defRPr/>
            </a:pPr>
            <a:endParaRPr lang="hr-HR" dirty="0" smtClean="0"/>
          </a:p>
          <a:p>
            <a:pPr eaLnBrk="1" hangingPunct="1">
              <a:defRPr/>
            </a:pPr>
            <a:endParaRPr lang="hr-HR" dirty="0"/>
          </a:p>
          <a:p>
            <a:pPr eaLnBrk="1" hangingPunct="1">
              <a:defRPr/>
            </a:pPr>
            <a:r>
              <a:rPr lang="hr-HR" dirty="0" smtClean="0"/>
              <a:t>In </a:t>
            </a:r>
            <a:r>
              <a:rPr lang="hr-HR" dirty="0" err="1" smtClean="0"/>
              <a:t>both</a:t>
            </a:r>
            <a:r>
              <a:rPr lang="hr-HR" dirty="0" smtClean="0"/>
              <a:t> </a:t>
            </a:r>
            <a:r>
              <a:rPr lang="hr-HR" dirty="0" err="1" smtClean="0"/>
              <a:t>cases</a:t>
            </a:r>
            <a:r>
              <a:rPr lang="hr-HR" dirty="0" smtClean="0"/>
              <a:t>,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accepted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With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increase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discount</a:t>
            </a:r>
            <a:r>
              <a:rPr lang="hr-HR" dirty="0" smtClean="0"/>
              <a:t> rate, </a:t>
            </a:r>
            <a:r>
              <a:rPr lang="hr-HR" dirty="0" err="1" smtClean="0"/>
              <a:t>there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decrease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PV</a:t>
            </a:r>
          </a:p>
          <a:p>
            <a:pPr eaLnBrk="1" hangingPunct="1">
              <a:defRPr/>
            </a:pPr>
            <a:endParaRPr lang="hr-HR" dirty="0"/>
          </a:p>
          <a:p>
            <a:pPr eaLnBrk="1" hangingPunct="1">
              <a:defRPr/>
            </a:pPr>
            <a:endParaRPr lang="hr-HR" dirty="0" smtClean="0"/>
          </a:p>
          <a:p>
            <a:pPr eaLnBrk="1" hangingPunct="1">
              <a:defRPr/>
            </a:pPr>
            <a:endParaRPr lang="hr-HR" dirty="0"/>
          </a:p>
          <a:p>
            <a:pPr eaLnBrk="1" hangingPunct="1"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253360"/>
              </p:ext>
            </p:extLst>
          </p:nvPr>
        </p:nvGraphicFramePr>
        <p:xfrm>
          <a:off x="899592" y="2276872"/>
          <a:ext cx="2006600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6578638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97140767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92970633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Year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Cash flow 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8358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-30000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7323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19000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8605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9000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65040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14000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23053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54448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11%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34.658,40 kn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93223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4.658,40 kn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11296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58483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18%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31.086,19 kn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39658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1.086,19 kn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0259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129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Present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– PV</a:t>
            </a:r>
            <a:endParaRPr lang="en-GB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current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future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r>
              <a:rPr lang="hr-HR" dirty="0" smtClean="0"/>
              <a:t> </a:t>
            </a:r>
            <a:r>
              <a:rPr lang="hr-HR" dirty="0" err="1" smtClean="0"/>
              <a:t>discounted</a:t>
            </a:r>
            <a:r>
              <a:rPr lang="hr-HR" dirty="0" smtClean="0"/>
              <a:t> at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appropriate</a:t>
            </a:r>
            <a:r>
              <a:rPr lang="hr-HR" dirty="0" smtClean="0"/>
              <a:t> </a:t>
            </a:r>
            <a:r>
              <a:rPr lang="hr-HR" dirty="0" err="1" smtClean="0"/>
              <a:t>discount</a:t>
            </a:r>
            <a:r>
              <a:rPr lang="hr-HR" dirty="0" smtClean="0"/>
              <a:t> rate</a:t>
            </a:r>
          </a:p>
          <a:p>
            <a:pPr eaLnBrk="1" hangingPunct="1"/>
            <a:r>
              <a:rPr lang="hr-HR" dirty="0" err="1" smtClean="0"/>
              <a:t>Suppose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need</a:t>
            </a:r>
            <a:r>
              <a:rPr lang="hr-HR" dirty="0" smtClean="0"/>
              <a:t> to </a:t>
            </a:r>
            <a:r>
              <a:rPr lang="hr-HR" dirty="0" err="1" smtClean="0"/>
              <a:t>have</a:t>
            </a:r>
            <a:r>
              <a:rPr lang="hr-HR" dirty="0" smtClean="0"/>
              <a:t> 10.000EUR </a:t>
            </a:r>
            <a:r>
              <a:rPr lang="hr-HR" dirty="0" err="1" smtClean="0"/>
              <a:t>in</a:t>
            </a:r>
            <a:r>
              <a:rPr lang="hr-HR" dirty="0" smtClean="0"/>
              <a:t> 10 </a:t>
            </a:r>
            <a:r>
              <a:rPr lang="hr-HR" dirty="0" err="1" smtClean="0"/>
              <a:t>years</a:t>
            </a:r>
            <a:r>
              <a:rPr lang="hr-HR" dirty="0" smtClean="0"/>
              <a:t> and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earn</a:t>
            </a:r>
            <a:r>
              <a:rPr lang="hr-HR" dirty="0" smtClean="0"/>
              <a:t> 6,5% on </a:t>
            </a:r>
            <a:r>
              <a:rPr lang="hr-HR" dirty="0" err="1" smtClean="0"/>
              <a:t>your</a:t>
            </a:r>
            <a:r>
              <a:rPr lang="hr-HR" dirty="0" smtClean="0"/>
              <a:t> </a:t>
            </a:r>
            <a:r>
              <a:rPr lang="hr-HR" dirty="0" err="1" smtClean="0"/>
              <a:t>money</a:t>
            </a:r>
            <a:r>
              <a:rPr lang="hr-HR" dirty="0" smtClean="0"/>
              <a:t>. How </a:t>
            </a:r>
            <a:r>
              <a:rPr lang="hr-HR" dirty="0" err="1" smtClean="0"/>
              <a:t>much</a:t>
            </a:r>
            <a:r>
              <a:rPr lang="hr-HR" dirty="0" smtClean="0"/>
              <a:t> do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have</a:t>
            </a:r>
            <a:r>
              <a:rPr lang="hr-HR" dirty="0" smtClean="0"/>
              <a:t> to </a:t>
            </a:r>
            <a:r>
              <a:rPr lang="hr-HR" dirty="0" err="1" smtClean="0"/>
              <a:t>invest</a:t>
            </a:r>
            <a:r>
              <a:rPr lang="hr-HR" dirty="0" smtClean="0"/>
              <a:t> </a:t>
            </a:r>
            <a:r>
              <a:rPr lang="hr-HR" dirty="0" err="1" smtClean="0"/>
              <a:t>today</a:t>
            </a:r>
            <a:r>
              <a:rPr lang="hr-HR" dirty="0" smtClean="0"/>
              <a:t> to </a:t>
            </a:r>
            <a:r>
              <a:rPr lang="hr-HR" dirty="0" err="1" smtClean="0"/>
              <a:t>reach</a:t>
            </a:r>
            <a:r>
              <a:rPr lang="hr-HR" dirty="0" smtClean="0"/>
              <a:t> </a:t>
            </a:r>
            <a:r>
              <a:rPr lang="hr-HR" dirty="0" err="1" smtClean="0"/>
              <a:t>your</a:t>
            </a:r>
            <a:r>
              <a:rPr lang="hr-HR" dirty="0" smtClean="0"/>
              <a:t> </a:t>
            </a:r>
            <a:r>
              <a:rPr lang="hr-HR" dirty="0" err="1" smtClean="0"/>
              <a:t>goal</a:t>
            </a:r>
            <a:r>
              <a:rPr lang="hr-HR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507412" cy="1143000"/>
          </a:xfrm>
        </p:spPr>
        <p:txBody>
          <a:bodyPr/>
          <a:lstStyle/>
          <a:p>
            <a:pPr eaLnBrk="1" hangingPunct="1"/>
            <a:r>
              <a:rPr lang="hr-HR" dirty="0" err="1" smtClean="0"/>
              <a:t>Discounted</a:t>
            </a:r>
            <a:r>
              <a:rPr lang="hr-HR" dirty="0" smtClean="0"/>
              <a:t> </a:t>
            </a:r>
            <a:r>
              <a:rPr lang="hr-HR" dirty="0" err="1" smtClean="0"/>
              <a:t>payback</a:t>
            </a:r>
            <a:endParaRPr lang="hr-HR" dirty="0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sz="2600" dirty="0" err="1" smtClean="0"/>
              <a:t>Payback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lenght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time </a:t>
            </a:r>
            <a:r>
              <a:rPr lang="hr-HR" sz="2600" dirty="0" err="1" smtClean="0"/>
              <a:t>it</a:t>
            </a:r>
            <a:r>
              <a:rPr lang="hr-HR" sz="2600" dirty="0" smtClean="0"/>
              <a:t> </a:t>
            </a:r>
            <a:r>
              <a:rPr lang="hr-HR" sz="2600" dirty="0" err="1" smtClean="0"/>
              <a:t>takes</a:t>
            </a:r>
            <a:r>
              <a:rPr lang="hr-HR" sz="2600" dirty="0" smtClean="0"/>
              <a:t> to </a:t>
            </a:r>
            <a:r>
              <a:rPr lang="hr-HR" sz="2600" dirty="0" err="1" smtClean="0"/>
              <a:t>recover</a:t>
            </a:r>
            <a:r>
              <a:rPr lang="hr-HR" sz="2600" dirty="0" smtClean="0"/>
              <a:t> </a:t>
            </a:r>
            <a:r>
              <a:rPr lang="hr-HR" sz="2600" dirty="0" err="1" smtClean="0"/>
              <a:t>our</a:t>
            </a:r>
            <a:r>
              <a:rPr lang="hr-HR" sz="2600" dirty="0" smtClean="0"/>
              <a:t> </a:t>
            </a:r>
            <a:r>
              <a:rPr lang="hr-HR" sz="2600" dirty="0" err="1" smtClean="0"/>
              <a:t>initial</a:t>
            </a:r>
            <a:r>
              <a:rPr lang="hr-HR" sz="2600" dirty="0" smtClean="0"/>
              <a:t> </a:t>
            </a:r>
            <a:r>
              <a:rPr lang="hr-HR" sz="2600" dirty="0" err="1" smtClean="0"/>
              <a:t>investment</a:t>
            </a:r>
            <a:endParaRPr lang="hr-HR" sz="2600" dirty="0" smtClean="0"/>
          </a:p>
          <a:p>
            <a:pPr eaLnBrk="1" hangingPunct="1"/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discounted</a:t>
            </a:r>
            <a:r>
              <a:rPr lang="hr-HR" sz="2600" dirty="0" smtClean="0"/>
              <a:t> </a:t>
            </a:r>
            <a:r>
              <a:rPr lang="hr-HR" sz="2600" dirty="0" err="1" smtClean="0"/>
              <a:t>payback</a:t>
            </a:r>
            <a:r>
              <a:rPr lang="hr-HR" sz="2600" dirty="0" smtClean="0"/>
              <a:t> period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lenght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time </a:t>
            </a:r>
            <a:r>
              <a:rPr lang="hr-HR" sz="2600" dirty="0" err="1" smtClean="0"/>
              <a:t>until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sum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discounted</a:t>
            </a:r>
            <a:r>
              <a:rPr lang="hr-HR" sz="2600" dirty="0" smtClean="0"/>
              <a:t> </a:t>
            </a:r>
            <a:r>
              <a:rPr lang="hr-HR" sz="2600" dirty="0" err="1" smtClean="0"/>
              <a:t>cash</a:t>
            </a:r>
            <a:r>
              <a:rPr lang="hr-HR" sz="2600" dirty="0" smtClean="0"/>
              <a:t> </a:t>
            </a:r>
            <a:r>
              <a:rPr lang="hr-HR" sz="2600" dirty="0" err="1" smtClean="0"/>
              <a:t>flows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equal</a:t>
            </a:r>
            <a:r>
              <a:rPr lang="hr-HR" sz="2600" dirty="0" smtClean="0"/>
              <a:t> to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initial</a:t>
            </a:r>
            <a:r>
              <a:rPr lang="hr-HR" sz="2600" dirty="0" smtClean="0"/>
              <a:t> </a:t>
            </a:r>
            <a:r>
              <a:rPr lang="hr-HR" sz="2600" dirty="0" err="1" smtClean="0"/>
              <a:t>investment</a:t>
            </a:r>
            <a:endParaRPr lang="hr-HR" sz="2600" dirty="0" smtClean="0"/>
          </a:p>
          <a:p>
            <a:pPr eaLnBrk="1" hangingPunct="1"/>
            <a:r>
              <a:rPr lang="hr-HR" sz="2600" dirty="0" err="1" smtClean="0"/>
              <a:t>An</a:t>
            </a:r>
            <a:r>
              <a:rPr lang="hr-HR" sz="2600" dirty="0" smtClean="0"/>
              <a:t> </a:t>
            </a:r>
            <a:r>
              <a:rPr lang="hr-HR" sz="2600" dirty="0" err="1" smtClean="0"/>
              <a:t>investment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acceptable</a:t>
            </a:r>
            <a:r>
              <a:rPr lang="hr-HR" sz="2600" dirty="0" smtClean="0"/>
              <a:t> </a:t>
            </a:r>
            <a:r>
              <a:rPr lang="hr-HR" sz="2600" dirty="0" err="1" smtClean="0"/>
              <a:t>if</a:t>
            </a:r>
            <a:r>
              <a:rPr lang="hr-HR" sz="2600" dirty="0" smtClean="0"/>
              <a:t> </a:t>
            </a:r>
            <a:r>
              <a:rPr lang="hr-HR" sz="2600" dirty="0" err="1" smtClean="0"/>
              <a:t>its</a:t>
            </a:r>
            <a:r>
              <a:rPr lang="hr-HR" sz="2600" dirty="0" smtClean="0"/>
              <a:t> </a:t>
            </a:r>
            <a:r>
              <a:rPr lang="hr-HR" sz="2600" dirty="0" err="1" smtClean="0"/>
              <a:t>discounted</a:t>
            </a:r>
            <a:r>
              <a:rPr lang="hr-HR" sz="2600" dirty="0" smtClean="0"/>
              <a:t> </a:t>
            </a:r>
            <a:r>
              <a:rPr lang="hr-HR" sz="2600" dirty="0" err="1" smtClean="0"/>
              <a:t>payback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less</a:t>
            </a:r>
            <a:r>
              <a:rPr lang="hr-HR" sz="2600" dirty="0" smtClean="0"/>
              <a:t> </a:t>
            </a:r>
            <a:r>
              <a:rPr lang="hr-HR" sz="2600" dirty="0" err="1" smtClean="0"/>
              <a:t>than</a:t>
            </a:r>
            <a:r>
              <a:rPr lang="hr-HR" sz="2600" dirty="0" smtClean="0"/>
              <a:t> some </a:t>
            </a:r>
            <a:r>
              <a:rPr lang="hr-HR" sz="2600" dirty="0" err="1" smtClean="0"/>
              <a:t>prespecified</a:t>
            </a:r>
            <a:r>
              <a:rPr lang="hr-HR" sz="2600" dirty="0" smtClean="0"/>
              <a:t> </a:t>
            </a:r>
            <a:r>
              <a:rPr lang="hr-HR" sz="2600" dirty="0" err="1" smtClean="0"/>
              <a:t>number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years</a:t>
            </a:r>
            <a:endParaRPr lang="hr-HR" sz="2600" dirty="0" smtClean="0"/>
          </a:p>
          <a:p>
            <a:pPr eaLnBrk="1" hangingPunct="1"/>
            <a:endParaRPr lang="hr-HR" sz="2600" dirty="0" smtClean="0"/>
          </a:p>
          <a:p>
            <a:pPr eaLnBrk="1" hangingPunct="1"/>
            <a:endParaRPr lang="hr-HR" sz="2200" dirty="0" smtClean="0"/>
          </a:p>
        </p:txBody>
      </p:sp>
    </p:spTree>
    <p:extLst>
      <p:ext uri="{BB962C8B-B14F-4D97-AF65-F5344CB8AC3E}">
        <p14:creationId xmlns:p14="http://schemas.microsoft.com/office/powerpoint/2010/main" val="18979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DP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require</a:t>
            </a:r>
            <a:r>
              <a:rPr lang="hr-HR" dirty="0" smtClean="0"/>
              <a:t> 12,5% </a:t>
            </a:r>
            <a:r>
              <a:rPr lang="hr-HR" dirty="0" err="1" smtClean="0"/>
              <a:t>return</a:t>
            </a:r>
            <a:r>
              <a:rPr lang="hr-HR" dirty="0" smtClean="0"/>
              <a:t> on </a:t>
            </a:r>
            <a:r>
              <a:rPr lang="hr-HR" dirty="0" err="1" smtClean="0"/>
              <a:t>new</a:t>
            </a:r>
            <a:r>
              <a:rPr lang="hr-HR" dirty="0" smtClean="0"/>
              <a:t> </a:t>
            </a:r>
            <a:r>
              <a:rPr lang="hr-HR" dirty="0" err="1" smtClean="0"/>
              <a:t>investments</a:t>
            </a:r>
            <a:r>
              <a:rPr lang="hr-HR" dirty="0" smtClean="0"/>
              <a:t>.</a:t>
            </a:r>
          </a:p>
          <a:p>
            <a:pPr eaLnBrk="1" hangingPunct="1"/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have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costs</a:t>
            </a:r>
            <a:r>
              <a:rPr lang="hr-HR" dirty="0" smtClean="0"/>
              <a:t> $300 and </a:t>
            </a:r>
            <a:r>
              <a:rPr lang="hr-HR" dirty="0" err="1" smtClean="0"/>
              <a:t>has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$100 </a:t>
            </a:r>
            <a:r>
              <a:rPr lang="hr-HR" dirty="0" err="1" smtClean="0"/>
              <a:t>per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 for 5 </a:t>
            </a:r>
            <a:r>
              <a:rPr lang="hr-HR" dirty="0" err="1" smtClean="0"/>
              <a:t>years</a:t>
            </a:r>
            <a:r>
              <a:rPr lang="hr-HR" dirty="0" smtClean="0"/>
              <a:t>. </a:t>
            </a:r>
          </a:p>
          <a:p>
            <a:pPr eaLnBrk="1" hangingPunct="1"/>
            <a:r>
              <a:rPr lang="hr-HR" dirty="0" err="1" smtClean="0"/>
              <a:t>Calculate</a:t>
            </a:r>
            <a:r>
              <a:rPr lang="hr-HR" dirty="0" smtClean="0"/>
              <a:t> </a:t>
            </a:r>
            <a:r>
              <a:rPr lang="hr-HR" dirty="0" err="1" smtClean="0"/>
              <a:t>discounted</a:t>
            </a:r>
            <a:r>
              <a:rPr lang="hr-HR" dirty="0" smtClean="0"/>
              <a:t> </a:t>
            </a:r>
            <a:r>
              <a:rPr lang="hr-HR" dirty="0" err="1" smtClean="0"/>
              <a:t>payback</a:t>
            </a:r>
            <a:r>
              <a:rPr lang="hr-HR" dirty="0" smtClean="0"/>
              <a:t>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DP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Solution</a:t>
            </a:r>
            <a:r>
              <a:rPr lang="hr-HR" dirty="0" smtClean="0"/>
              <a:t>:</a:t>
            </a:r>
          </a:p>
          <a:p>
            <a:pPr eaLnBrk="1" hangingPunct="1"/>
            <a:endParaRPr lang="hr-HR" dirty="0"/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/>
          </a:p>
          <a:p>
            <a:pPr eaLnBrk="1" hangingPunct="1"/>
            <a:endParaRPr lang="hr-HR" dirty="0" smtClean="0"/>
          </a:p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discounted</a:t>
            </a:r>
            <a:r>
              <a:rPr lang="hr-HR" dirty="0" smtClean="0"/>
              <a:t> </a:t>
            </a:r>
            <a:r>
              <a:rPr lang="hr-HR" dirty="0" err="1" smtClean="0"/>
              <a:t>payback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4 </a:t>
            </a:r>
            <a:r>
              <a:rPr lang="hr-HR" dirty="0" err="1" smtClean="0"/>
              <a:t>years</a:t>
            </a:r>
            <a:endParaRPr lang="hr-HR" dirty="0" smtClean="0"/>
          </a:p>
          <a:p>
            <a:pPr eaLnBrk="1" hangingPunct="1"/>
            <a:r>
              <a:rPr lang="hr-HR" dirty="0" err="1" smtClean="0"/>
              <a:t>Our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returned</a:t>
            </a:r>
            <a:r>
              <a:rPr lang="hr-HR" dirty="0" smtClean="0"/>
              <a:t> </a:t>
            </a:r>
            <a:r>
              <a:rPr lang="hr-HR" dirty="0" err="1" smtClean="0"/>
              <a:t>after</a:t>
            </a:r>
            <a:r>
              <a:rPr lang="hr-HR" dirty="0" smtClean="0"/>
              <a:t> 4 </a:t>
            </a:r>
            <a:r>
              <a:rPr lang="hr-HR" dirty="0" err="1" smtClean="0"/>
              <a:t>years</a:t>
            </a:r>
            <a:endParaRPr lang="hr-HR" dirty="0" smtClean="0"/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273710"/>
              </p:ext>
            </p:extLst>
          </p:nvPr>
        </p:nvGraphicFramePr>
        <p:xfrm>
          <a:off x="755576" y="2243931"/>
          <a:ext cx="2984500" cy="17259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51219399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57586354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1694188778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25252358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Year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Cash 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discounted</a:t>
                      </a:r>
                      <a:br>
                        <a:rPr lang="hr-HR" sz="1100" u="none" strike="noStrike">
                          <a:effectLst/>
                        </a:rPr>
                      </a:br>
                      <a:r>
                        <a:rPr lang="hr-HR" sz="1100" u="none" strike="noStrike">
                          <a:effectLst/>
                        </a:rPr>
                        <a:t>cash 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accumulated</a:t>
                      </a:r>
                      <a:br>
                        <a:rPr lang="hr-HR" sz="1100" u="none" strike="noStrike">
                          <a:effectLst/>
                        </a:rPr>
                      </a:br>
                      <a:r>
                        <a:rPr lang="hr-HR" sz="1100" u="none" strike="noStrike">
                          <a:effectLst/>
                        </a:rPr>
                        <a:t>cash 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478335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600" b="1" u="none" strike="noStrike" dirty="0">
                          <a:effectLst/>
                        </a:rPr>
                        <a:t>-300</a:t>
                      </a:r>
                      <a:endParaRPr lang="hr-H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6734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88,89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88,89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52609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79,01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167,90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61047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70,23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238,13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600799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62,43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600" b="1" u="none" strike="noStrike" dirty="0">
                          <a:effectLst/>
                        </a:rPr>
                        <a:t>300,56</a:t>
                      </a:r>
                      <a:endParaRPr lang="hr-H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75712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55,49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>
                          <a:effectLst/>
                        </a:rPr>
                        <a:t> 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4403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18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507412" cy="1143000"/>
          </a:xfrm>
        </p:spPr>
        <p:txBody>
          <a:bodyPr/>
          <a:lstStyle/>
          <a:p>
            <a:pPr eaLnBrk="1" hangingPunct="1"/>
            <a:r>
              <a:rPr lang="hr-HR" dirty="0" err="1" smtClean="0"/>
              <a:t>Internal</a:t>
            </a:r>
            <a:r>
              <a:rPr lang="hr-HR" dirty="0" smtClean="0"/>
              <a:t> rate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– IRR 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600" dirty="0"/>
              <a:t>besides </a:t>
            </a:r>
            <a:r>
              <a:rPr lang="en-US" sz="2600" dirty="0" smtClean="0"/>
              <a:t>NPV</a:t>
            </a:r>
            <a:r>
              <a:rPr lang="hr-HR" sz="2600" dirty="0" smtClean="0"/>
              <a:t>, IRR </a:t>
            </a:r>
            <a:r>
              <a:rPr lang="hr-HR" sz="2600" dirty="0" err="1" smtClean="0"/>
              <a:t>is</a:t>
            </a:r>
            <a:r>
              <a:rPr lang="en-US" sz="2600" dirty="0" smtClean="0"/>
              <a:t> </a:t>
            </a:r>
            <a:r>
              <a:rPr lang="en-US" sz="2600" dirty="0"/>
              <a:t>the most important investment criterion</a:t>
            </a:r>
            <a:endParaRPr lang="hr-HR" sz="2600" dirty="0" smtClean="0"/>
          </a:p>
          <a:p>
            <a:pPr eaLnBrk="1" hangingPunct="1"/>
            <a:r>
              <a:rPr lang="hr-HR" sz="2600" dirty="0" err="1" smtClean="0"/>
              <a:t>It</a:t>
            </a:r>
            <a:r>
              <a:rPr lang="hr-HR" sz="2600" dirty="0" smtClean="0"/>
              <a:t> </a:t>
            </a:r>
            <a:r>
              <a:rPr lang="hr-HR" sz="2600" dirty="0" err="1" smtClean="0"/>
              <a:t>depends</a:t>
            </a:r>
            <a:r>
              <a:rPr lang="hr-HR" sz="2600" dirty="0" smtClean="0"/>
              <a:t> on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cash</a:t>
            </a:r>
            <a:r>
              <a:rPr lang="hr-HR" sz="2600" dirty="0" smtClean="0"/>
              <a:t> </a:t>
            </a:r>
            <a:r>
              <a:rPr lang="hr-HR" sz="2600" dirty="0" err="1" smtClean="0"/>
              <a:t>flows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a </a:t>
            </a:r>
            <a:r>
              <a:rPr lang="hr-HR" sz="2600" dirty="0" err="1" smtClean="0"/>
              <a:t>particular</a:t>
            </a:r>
            <a:r>
              <a:rPr lang="hr-HR" sz="2600" dirty="0" smtClean="0"/>
              <a:t> </a:t>
            </a:r>
            <a:r>
              <a:rPr lang="hr-HR" sz="2600" dirty="0" err="1" smtClean="0"/>
              <a:t>investment</a:t>
            </a:r>
            <a:endParaRPr lang="hr-HR" sz="2600" dirty="0" smtClean="0"/>
          </a:p>
          <a:p>
            <a:pPr eaLnBrk="1" hangingPunct="1"/>
            <a:r>
              <a:rPr lang="hr-HR" sz="2600" dirty="0" smtClean="0"/>
              <a:t>IRR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discount</a:t>
            </a:r>
            <a:r>
              <a:rPr lang="hr-HR" sz="2600" dirty="0" smtClean="0"/>
              <a:t> rate </a:t>
            </a:r>
            <a:r>
              <a:rPr lang="hr-HR" sz="2600" dirty="0" err="1" smtClean="0"/>
              <a:t>that</a:t>
            </a:r>
            <a:r>
              <a:rPr lang="hr-HR" sz="2600" dirty="0" smtClean="0"/>
              <a:t> </a:t>
            </a:r>
            <a:r>
              <a:rPr lang="hr-HR" sz="2600" dirty="0" err="1" smtClean="0"/>
              <a:t>makes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NPV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an</a:t>
            </a:r>
            <a:r>
              <a:rPr lang="hr-HR" sz="2600" dirty="0" smtClean="0"/>
              <a:t> </a:t>
            </a:r>
            <a:r>
              <a:rPr lang="hr-HR" sz="2600" dirty="0" err="1" smtClean="0"/>
              <a:t>investment</a:t>
            </a:r>
            <a:r>
              <a:rPr lang="hr-HR" sz="2600" dirty="0" smtClean="0"/>
              <a:t> zero</a:t>
            </a:r>
          </a:p>
          <a:p>
            <a:pPr eaLnBrk="1" hangingPunct="1"/>
            <a:endParaRPr lang="hr-HR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507412" cy="1143000"/>
          </a:xfrm>
        </p:spPr>
        <p:txBody>
          <a:bodyPr/>
          <a:lstStyle/>
          <a:p>
            <a:pPr eaLnBrk="1" hangingPunct="1"/>
            <a:r>
              <a:rPr lang="hr-HR" dirty="0" err="1" smtClean="0"/>
              <a:t>Internal</a:t>
            </a:r>
            <a:r>
              <a:rPr lang="hr-HR" dirty="0" smtClean="0"/>
              <a:t> rate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– IRR 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sz="2600" dirty="0" smtClean="0"/>
              <a:t>A </a:t>
            </a:r>
            <a:r>
              <a:rPr lang="hr-HR" sz="2600" dirty="0" err="1" smtClean="0"/>
              <a:t>project</a:t>
            </a:r>
            <a:r>
              <a:rPr lang="hr-HR" sz="2600" dirty="0" smtClean="0"/>
              <a:t> </a:t>
            </a:r>
            <a:r>
              <a:rPr lang="hr-HR" sz="2600" dirty="0" err="1" smtClean="0"/>
              <a:t>costs</a:t>
            </a:r>
            <a:r>
              <a:rPr lang="hr-HR" sz="2600" dirty="0" smtClean="0"/>
              <a:t> $100 </a:t>
            </a:r>
            <a:r>
              <a:rPr lang="hr-HR" sz="2600" dirty="0" err="1" smtClean="0"/>
              <a:t>today</a:t>
            </a:r>
            <a:r>
              <a:rPr lang="hr-HR" sz="2600" dirty="0" smtClean="0"/>
              <a:t> </a:t>
            </a:r>
            <a:r>
              <a:rPr lang="hr-HR" sz="2600" dirty="0" err="1" smtClean="0"/>
              <a:t>pays</a:t>
            </a:r>
            <a:r>
              <a:rPr lang="hr-HR" sz="2600" dirty="0" smtClean="0"/>
              <a:t> $110 </a:t>
            </a:r>
            <a:r>
              <a:rPr lang="hr-HR" sz="2600" dirty="0" err="1" smtClean="0"/>
              <a:t>in</a:t>
            </a:r>
            <a:r>
              <a:rPr lang="hr-HR" sz="2600" dirty="0" smtClean="0"/>
              <a:t> one </a:t>
            </a:r>
            <a:r>
              <a:rPr lang="hr-HR" sz="2600" dirty="0" err="1" smtClean="0"/>
              <a:t>year</a:t>
            </a:r>
            <a:r>
              <a:rPr lang="hr-HR" sz="2600" dirty="0" smtClean="0"/>
              <a:t>.</a:t>
            </a:r>
          </a:p>
          <a:p>
            <a:pPr eaLnBrk="1" hangingPunct="1"/>
            <a:r>
              <a:rPr lang="hr-HR" sz="2600" dirty="0" err="1" smtClean="0"/>
              <a:t>What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return</a:t>
            </a:r>
            <a:r>
              <a:rPr lang="hr-HR" sz="2600" dirty="0" smtClean="0"/>
              <a:t> on </a:t>
            </a:r>
            <a:r>
              <a:rPr lang="hr-HR" sz="2600" dirty="0" err="1" smtClean="0"/>
              <a:t>this</a:t>
            </a:r>
            <a:r>
              <a:rPr lang="hr-HR" sz="2600" dirty="0" smtClean="0"/>
              <a:t> </a:t>
            </a:r>
            <a:r>
              <a:rPr lang="hr-HR" sz="2600" dirty="0" err="1" smtClean="0"/>
              <a:t>investment</a:t>
            </a:r>
            <a:r>
              <a:rPr lang="hr-HR" sz="2600" dirty="0" smtClean="0"/>
              <a:t>?</a:t>
            </a:r>
          </a:p>
          <a:p>
            <a:pPr eaLnBrk="1" hangingPunct="1"/>
            <a:endParaRPr lang="hr-HR" sz="2200" dirty="0" smtClean="0"/>
          </a:p>
        </p:txBody>
      </p:sp>
    </p:spTree>
    <p:extLst>
      <p:ext uri="{BB962C8B-B14F-4D97-AF65-F5344CB8AC3E}">
        <p14:creationId xmlns:p14="http://schemas.microsoft.com/office/powerpoint/2010/main" val="40356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507412" cy="1143000"/>
          </a:xfrm>
        </p:spPr>
        <p:txBody>
          <a:bodyPr/>
          <a:lstStyle/>
          <a:p>
            <a:pPr eaLnBrk="1" hangingPunct="1"/>
            <a:r>
              <a:rPr lang="hr-HR" dirty="0" err="1" smtClean="0"/>
              <a:t>Internal</a:t>
            </a:r>
            <a:r>
              <a:rPr lang="hr-HR" dirty="0" smtClean="0"/>
              <a:t> rate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– IRR 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sz="2600" dirty="0" err="1" smtClean="0"/>
              <a:t>It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obvious</a:t>
            </a:r>
            <a:r>
              <a:rPr lang="hr-HR" sz="2600" dirty="0" smtClean="0"/>
              <a:t> </a:t>
            </a:r>
            <a:r>
              <a:rPr lang="hr-HR" sz="2600" dirty="0" err="1" smtClean="0"/>
              <a:t>that</a:t>
            </a:r>
            <a:r>
              <a:rPr lang="hr-HR" sz="2600" dirty="0" smtClean="0"/>
              <a:t> </a:t>
            </a:r>
            <a:r>
              <a:rPr lang="hr-HR" sz="2600" dirty="0" err="1" smtClean="0"/>
              <a:t>return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10%.</a:t>
            </a:r>
          </a:p>
          <a:p>
            <a:pPr eaLnBrk="1" hangingPunct="1"/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this</a:t>
            </a:r>
            <a:r>
              <a:rPr lang="hr-HR" sz="2600" dirty="0" smtClean="0"/>
              <a:t> </a:t>
            </a:r>
            <a:r>
              <a:rPr lang="hr-HR" sz="2600" dirty="0" err="1" smtClean="0"/>
              <a:t>project</a:t>
            </a:r>
            <a:r>
              <a:rPr lang="hr-HR" sz="2600" dirty="0" smtClean="0"/>
              <a:t> </a:t>
            </a:r>
            <a:r>
              <a:rPr lang="hr-HR" sz="2600" dirty="0" err="1" smtClean="0"/>
              <a:t>with</a:t>
            </a:r>
            <a:r>
              <a:rPr lang="hr-HR" sz="2600" dirty="0" smtClean="0"/>
              <a:t> </a:t>
            </a:r>
            <a:r>
              <a:rPr lang="hr-HR" sz="2600" dirty="0" err="1" smtClean="0"/>
              <a:t>its</a:t>
            </a:r>
            <a:r>
              <a:rPr lang="hr-HR" sz="2600" dirty="0" smtClean="0"/>
              <a:t> 10% a </a:t>
            </a:r>
            <a:r>
              <a:rPr lang="hr-HR" sz="2600" dirty="0" err="1" smtClean="0"/>
              <a:t>good</a:t>
            </a:r>
            <a:r>
              <a:rPr lang="hr-HR" sz="2600" dirty="0" smtClean="0"/>
              <a:t> </a:t>
            </a:r>
            <a:r>
              <a:rPr lang="hr-HR" sz="2600" dirty="0" err="1" smtClean="0"/>
              <a:t>investment</a:t>
            </a:r>
            <a:r>
              <a:rPr lang="hr-HR" sz="2600" dirty="0" smtClean="0"/>
              <a:t>?</a:t>
            </a:r>
          </a:p>
          <a:p>
            <a:pPr eaLnBrk="1" hangingPunct="1"/>
            <a:r>
              <a:rPr lang="hr-HR" sz="2600" dirty="0" err="1" smtClean="0"/>
              <a:t>It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/>
              <a:t> </a:t>
            </a:r>
            <a:r>
              <a:rPr lang="hr-HR" sz="2600" dirty="0" err="1" smtClean="0"/>
              <a:t>only</a:t>
            </a:r>
            <a:r>
              <a:rPr lang="hr-HR" sz="2600" dirty="0" smtClean="0"/>
              <a:t> </a:t>
            </a:r>
            <a:r>
              <a:rPr lang="hr-HR" sz="2600" dirty="0" err="1" smtClean="0"/>
              <a:t>if</a:t>
            </a:r>
            <a:r>
              <a:rPr lang="hr-HR" sz="2600" dirty="0" smtClean="0"/>
              <a:t> </a:t>
            </a:r>
            <a:r>
              <a:rPr lang="hr-HR" sz="2600" dirty="0" err="1" smtClean="0"/>
              <a:t>our</a:t>
            </a:r>
            <a:r>
              <a:rPr lang="hr-HR" sz="2600" dirty="0" smtClean="0"/>
              <a:t> </a:t>
            </a:r>
            <a:r>
              <a:rPr lang="hr-HR" sz="2600" dirty="0" err="1" smtClean="0"/>
              <a:t>required</a:t>
            </a:r>
            <a:r>
              <a:rPr lang="hr-HR" sz="2600" dirty="0" smtClean="0"/>
              <a:t> </a:t>
            </a:r>
            <a:r>
              <a:rPr lang="hr-HR" sz="2600" dirty="0" err="1" smtClean="0"/>
              <a:t>return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less</a:t>
            </a:r>
            <a:r>
              <a:rPr lang="hr-HR" sz="2600" dirty="0" smtClean="0"/>
              <a:t> </a:t>
            </a:r>
            <a:r>
              <a:rPr lang="hr-HR" sz="2600" dirty="0" err="1" smtClean="0"/>
              <a:t>than</a:t>
            </a:r>
            <a:r>
              <a:rPr lang="hr-HR" sz="2600" dirty="0" smtClean="0"/>
              <a:t> 10%</a:t>
            </a:r>
          </a:p>
          <a:p>
            <a:pPr eaLnBrk="1" hangingPunct="1"/>
            <a:endParaRPr lang="hr-HR" sz="2600" dirty="0"/>
          </a:p>
          <a:p>
            <a:pPr eaLnBrk="1" hangingPunct="1"/>
            <a:r>
              <a:rPr lang="hr-HR" sz="2600" dirty="0" smtClean="0"/>
              <a:t>IRR </a:t>
            </a:r>
            <a:r>
              <a:rPr lang="hr-HR" sz="2600" dirty="0" err="1" smtClean="0"/>
              <a:t>rule</a:t>
            </a:r>
            <a:r>
              <a:rPr lang="hr-HR" sz="2600" dirty="0" smtClean="0"/>
              <a:t>: </a:t>
            </a:r>
            <a:r>
              <a:rPr lang="hr-HR" sz="2600" i="1" dirty="0" err="1" smtClean="0"/>
              <a:t>An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investment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is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acceptable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if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the</a:t>
            </a:r>
            <a:r>
              <a:rPr lang="hr-HR" sz="2600" i="1" dirty="0" smtClean="0"/>
              <a:t> IRR </a:t>
            </a:r>
            <a:r>
              <a:rPr lang="hr-HR" sz="2600" i="1" dirty="0" err="1" smtClean="0"/>
              <a:t>exceeds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the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requiered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return</a:t>
            </a:r>
            <a:r>
              <a:rPr lang="hr-HR" sz="2600" i="1" dirty="0" smtClean="0"/>
              <a:t>. </a:t>
            </a:r>
            <a:r>
              <a:rPr lang="hr-HR" sz="2600" i="1" dirty="0" err="1" smtClean="0"/>
              <a:t>It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should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be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rejected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otherwise</a:t>
            </a:r>
            <a:r>
              <a:rPr lang="hr-HR" sz="2600" i="1" dirty="0" smtClean="0"/>
              <a:t>.  </a:t>
            </a:r>
          </a:p>
          <a:p>
            <a:pPr eaLnBrk="1" hangingPunct="1"/>
            <a:endParaRPr lang="hr-HR" sz="2200" dirty="0" smtClean="0"/>
          </a:p>
        </p:txBody>
      </p:sp>
    </p:spTree>
    <p:extLst>
      <p:ext uri="{BB962C8B-B14F-4D97-AF65-F5344CB8AC3E}">
        <p14:creationId xmlns:p14="http://schemas.microsoft.com/office/powerpoint/2010/main" val="327645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507412" cy="1143000"/>
          </a:xfrm>
        </p:spPr>
        <p:txBody>
          <a:bodyPr/>
          <a:lstStyle/>
          <a:p>
            <a:pPr eaLnBrk="1" hangingPunct="1"/>
            <a:r>
              <a:rPr lang="hr-HR" dirty="0" err="1" smtClean="0"/>
              <a:t>Internal</a:t>
            </a:r>
            <a:r>
              <a:rPr lang="hr-HR" dirty="0" smtClean="0"/>
              <a:t> rate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– IRR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79" name="Rectangle 3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eaLnBrk="1" hangingPunct="1"/>
                <a:r>
                  <a:rPr lang="hr-HR" sz="2600" dirty="0" smtClean="0"/>
                  <a:t>A </a:t>
                </a:r>
                <a:r>
                  <a:rPr lang="hr-HR" sz="2600" dirty="0" err="1" smtClean="0"/>
                  <a:t>project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costs</a:t>
                </a:r>
                <a:r>
                  <a:rPr lang="hr-HR" sz="2600" dirty="0" smtClean="0"/>
                  <a:t> $100 </a:t>
                </a:r>
                <a:r>
                  <a:rPr lang="hr-HR" sz="2600" dirty="0" err="1" smtClean="0"/>
                  <a:t>today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pays</a:t>
                </a:r>
                <a:r>
                  <a:rPr lang="hr-HR" sz="2600" dirty="0" smtClean="0"/>
                  <a:t> $110 </a:t>
                </a:r>
                <a:r>
                  <a:rPr lang="hr-HR" sz="2600" dirty="0" err="1" smtClean="0"/>
                  <a:t>in</a:t>
                </a:r>
                <a:r>
                  <a:rPr lang="hr-HR" sz="2600" dirty="0" smtClean="0"/>
                  <a:t> one </a:t>
                </a:r>
                <a:r>
                  <a:rPr lang="hr-HR" sz="2600" dirty="0" err="1" smtClean="0"/>
                  <a:t>year</a:t>
                </a:r>
                <a:r>
                  <a:rPr lang="hr-HR" sz="2600" dirty="0" smtClean="0"/>
                  <a:t>.</a:t>
                </a:r>
              </a:p>
              <a:p>
                <a:pPr eaLnBrk="1" hangingPunct="1"/>
                <a:r>
                  <a:rPr lang="hr-HR" sz="2200" i="1" dirty="0" smtClean="0"/>
                  <a:t>NPV= – </a:t>
                </a:r>
                <a:r>
                  <a:rPr lang="hr-HR" sz="2200" i="1" dirty="0" err="1" smtClean="0"/>
                  <a:t>costs</a:t>
                </a:r>
                <a:r>
                  <a:rPr lang="hr-HR" sz="2200" i="1" dirty="0" smtClean="0"/>
                  <a:t> + PV</a:t>
                </a: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200" b="0" i="1" smtClean="0">
                        <a:latin typeface="Cambria Math" panose="02040503050406030204" pitchFamily="18" charset="0"/>
                      </a:rPr>
                      <m:t>𝑁𝑃𝑉</m:t>
                    </m:r>
                    <m:r>
                      <a:rPr lang="hr-HR" sz="2200" b="0" i="1" smtClean="0">
                        <a:latin typeface="Cambria Math" panose="02040503050406030204" pitchFamily="18" charset="0"/>
                      </a:rPr>
                      <m:t>=−100+</m:t>
                    </m:r>
                    <m:d>
                      <m:dPr>
                        <m:ctrlPr>
                          <a:rPr lang="hr-HR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200" b="0" i="1" smtClean="0">
                            <a:latin typeface="Cambria Math" panose="02040503050406030204" pitchFamily="18" charset="0"/>
                          </a:rPr>
                          <m:t>110∗</m:t>
                        </m:r>
                        <m:sSup>
                          <m:sSupPr>
                            <m:ctrlPr>
                              <a:rPr lang="hr-HR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r-HR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r-HR" sz="2200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hr-HR" sz="22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  <m:sup>
                            <m:r>
                              <a:rPr lang="hr-HR" sz="22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endParaRPr lang="hr-HR" sz="2200" b="0" dirty="0" smtClean="0"/>
              </a:p>
              <a:p>
                <a:pPr eaLnBrk="1" hangingPunct="1"/>
                <a:r>
                  <a:rPr lang="hr-HR" sz="2200" i="1" dirty="0" smtClean="0"/>
                  <a:t>NPV=0</a:t>
                </a: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200" i="1">
                        <a:latin typeface="Cambria Math" panose="02040503050406030204" pitchFamily="18" charset="0"/>
                      </a:rPr>
                      <m:t>0=−100+</m:t>
                    </m:r>
                    <m:d>
                      <m:dPr>
                        <m:ctrlPr>
                          <a:rPr lang="hr-HR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200" i="1">
                            <a:latin typeface="Cambria Math" panose="02040503050406030204" pitchFamily="18" charset="0"/>
                          </a:rPr>
                          <m:t>110∗</m:t>
                        </m:r>
                        <m:sSup>
                          <m:sSupPr>
                            <m:ctrlPr>
                              <a:rPr lang="hr-HR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r-HR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r-HR" sz="2200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hr-HR" sz="22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  <m:sup>
                            <m:r>
                              <a:rPr lang="hr-HR" sz="22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endParaRPr lang="hr-HR" sz="2200" dirty="0" smtClean="0"/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200" b="0" i="1" smtClean="0">
                        <a:latin typeface="Cambria Math" panose="02040503050406030204" pitchFamily="18" charset="0"/>
                      </a:rPr>
                      <m:t>100</m:t>
                    </m:r>
                    <m:r>
                      <a:rPr lang="hr-HR" sz="2200" i="1">
                        <a:latin typeface="Cambria Math" panose="02040503050406030204" pitchFamily="18" charset="0"/>
                      </a:rPr>
                      <m:t>=110∗</m:t>
                    </m:r>
                    <m:sSup>
                      <m:sSupPr>
                        <m:ctrlPr>
                          <a:rPr lang="hr-HR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r-HR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r-HR" sz="22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hr-HR" sz="22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</m:e>
                      <m:sup>
                        <m:r>
                          <a:rPr lang="hr-HR" sz="22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hr-HR" sz="2200" dirty="0" smtClean="0"/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200" b="0" i="1" smtClean="0">
                        <a:latin typeface="Cambria Math" panose="02040503050406030204" pitchFamily="18" charset="0"/>
                      </a:rPr>
                      <m:t>1+</m:t>
                    </m:r>
                    <m:r>
                      <a:rPr lang="hr-HR" sz="22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hr-HR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2200" b="0" i="1" smtClean="0">
                            <a:latin typeface="Cambria Math" panose="02040503050406030204" pitchFamily="18" charset="0"/>
                          </a:rPr>
                          <m:t>110</m:t>
                        </m:r>
                      </m:num>
                      <m:den>
                        <m:r>
                          <a:rPr lang="hr-HR" sz="22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hr-HR" sz="2200" b="0" dirty="0" smtClean="0"/>
              </a:p>
              <a:p>
                <a:pPr eaLnBrk="1" hangingPunct="1"/>
                <a:r>
                  <a:rPr lang="hr-HR" sz="2200" dirty="0" smtClean="0"/>
                  <a:t>1+</a:t>
                </a:r>
                <a:r>
                  <a:rPr lang="hr-HR" sz="2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hr-HR" sz="2200" dirty="0" smtClean="0"/>
                  <a:t> = 1,1</a:t>
                </a:r>
              </a:p>
              <a:p>
                <a:pPr eaLnBrk="1" hangingPunct="1"/>
                <a:r>
                  <a:rPr lang="hr-HR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hr-HR" sz="2200" dirty="0" smtClean="0"/>
                  <a:t> = 10%</a:t>
                </a:r>
                <a:endParaRPr lang="hr-HR" sz="2200" dirty="0"/>
              </a:p>
              <a:p>
                <a:pPr eaLnBrk="1" hangingPunct="1"/>
                <a:endParaRPr lang="hr-HR" sz="2200" dirty="0" smtClean="0"/>
              </a:p>
            </p:txBody>
          </p:sp>
        </mc:Choice>
        <mc:Fallback xmlns="">
          <p:sp>
            <p:nvSpPr>
              <p:cNvPr id="24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1111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971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507412" cy="1143000"/>
          </a:xfrm>
        </p:spPr>
        <p:txBody>
          <a:bodyPr/>
          <a:lstStyle/>
          <a:p>
            <a:pPr algn="r" eaLnBrk="1" hangingPunct="1"/>
            <a:r>
              <a:rPr lang="hr-HR" dirty="0"/>
              <a:t>IRR </a:t>
            </a:r>
            <a:r>
              <a:rPr lang="hr-HR" dirty="0" smtClean="0"/>
              <a:t>– 1. </a:t>
            </a:r>
            <a:r>
              <a:rPr lang="hr-HR" dirty="0" err="1" smtClean="0"/>
              <a:t>Example</a:t>
            </a:r>
            <a:endParaRPr lang="hr-H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79" name="Rectangle 3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eaLnBrk="1" hangingPunct="1"/>
                <a:r>
                  <a:rPr lang="hr-HR" sz="2600" dirty="0" smtClean="0"/>
                  <a:t>A </a:t>
                </a:r>
                <a:r>
                  <a:rPr lang="hr-HR" sz="2600" dirty="0" err="1" smtClean="0"/>
                  <a:t>project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costs</a:t>
                </a:r>
                <a:r>
                  <a:rPr lang="hr-HR" sz="2600" dirty="0" smtClean="0"/>
                  <a:t> $100 </a:t>
                </a:r>
                <a:r>
                  <a:rPr lang="hr-HR" sz="2600" dirty="0" err="1" smtClean="0"/>
                  <a:t>today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has</a:t>
                </a:r>
                <a:r>
                  <a:rPr lang="hr-HR" sz="2600" dirty="0" smtClean="0"/>
                  <a:t> a </a:t>
                </a:r>
                <a:r>
                  <a:rPr lang="hr-HR" sz="2600" dirty="0" err="1" smtClean="0"/>
                  <a:t>cash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flow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of</a:t>
                </a:r>
                <a:r>
                  <a:rPr lang="hr-HR" sz="2600" dirty="0" smtClean="0"/>
                  <a:t> $60 </a:t>
                </a:r>
                <a:r>
                  <a:rPr lang="hr-HR" sz="2600" dirty="0" err="1" smtClean="0"/>
                  <a:t>per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year</a:t>
                </a:r>
                <a:r>
                  <a:rPr lang="hr-HR" sz="2600" dirty="0" smtClean="0"/>
                  <a:t> for </a:t>
                </a:r>
                <a:r>
                  <a:rPr lang="hr-HR" sz="2600" dirty="0" err="1" smtClean="0"/>
                  <a:t>two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years</a:t>
                </a:r>
                <a:r>
                  <a:rPr lang="hr-HR" sz="2600" dirty="0" smtClean="0"/>
                  <a:t>.</a:t>
                </a:r>
              </a:p>
              <a:p>
                <a:pPr eaLnBrk="1" hangingPunct="1"/>
                <a:r>
                  <a:rPr lang="hr-HR" sz="2600" dirty="0" err="1" smtClean="0"/>
                  <a:t>What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is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the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return</a:t>
                </a:r>
                <a:r>
                  <a:rPr lang="hr-HR" sz="2600" dirty="0" smtClean="0"/>
                  <a:t> on </a:t>
                </a:r>
                <a:r>
                  <a:rPr lang="hr-HR" sz="2600" dirty="0" err="1" smtClean="0"/>
                  <a:t>this</a:t>
                </a:r>
                <a:r>
                  <a:rPr lang="hr-HR" sz="2600" dirty="0" smtClean="0"/>
                  <a:t> </a:t>
                </a:r>
                <a:r>
                  <a:rPr lang="hr-HR" sz="2600" dirty="0" err="1" smtClean="0"/>
                  <a:t>investment</a:t>
                </a:r>
                <a:r>
                  <a:rPr lang="hr-HR" sz="2600" dirty="0" smtClean="0"/>
                  <a:t>?</a:t>
                </a: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𝑁𝑃𝑉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=−100+</m:t>
                    </m:r>
                    <m:d>
                      <m:d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r-HR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r-HR" sz="2400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hr-HR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60∗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r-HR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r-HR" sz="2400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hr-HR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r-H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hr-HR" sz="2400" dirty="0"/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𝑁𝑃𝑉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=−100+</m:t>
                    </m:r>
                    <m:d>
                      <m:d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60∗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+60∗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e>
                    </m:d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endParaRPr lang="hr-HR" sz="2400" b="0" dirty="0" smtClean="0"/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𝑁𝑃𝑉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=−100+</m:t>
                    </m:r>
                    <m:d>
                      <m:d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60∗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hr-HR" sz="2400" b="0" i="1" smtClean="0">
                                <a:latin typeface="Cambria Math" panose="02040503050406030204" pitchFamily="18" charset="0"/>
                              </a:rPr>
                              <m:t>,05</m:t>
                            </m:r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+60∗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hr-HR" sz="2400" b="0" i="1" smtClean="0">
                                <a:latin typeface="Cambria Math" panose="02040503050406030204" pitchFamily="18" charset="0"/>
                              </a:rPr>
                              <m:t>,05</m:t>
                            </m:r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e>
                    </m:d>
                    <m:r>
                      <a:rPr lang="hr-H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11,56</m:t>
                    </m:r>
                  </m:oMath>
                </a14:m>
                <a:endParaRPr lang="hr-HR" sz="2400" b="0" dirty="0" smtClean="0"/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𝑁𝑃𝑉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=−100+</m:t>
                    </m:r>
                    <m:d>
                      <m:d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60∗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1,</m:t>
                            </m:r>
                            <m:r>
                              <a:rPr lang="hr-H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+60∗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1,</m:t>
                            </m:r>
                            <m:r>
                              <a:rPr lang="hr-H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e>
                    </m:d>
                    <m:r>
                      <a:rPr lang="hr-H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4,13</m:t>
                    </m:r>
                  </m:oMath>
                </a14:m>
                <a:endParaRPr lang="hr-HR" sz="2400" b="0" dirty="0" smtClean="0"/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𝑁𝑃𝑉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=−100+</m:t>
                    </m:r>
                    <m:d>
                      <m:d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60∗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1,</m:t>
                            </m:r>
                            <m:r>
                              <a:rPr lang="hr-H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+60∗</m:t>
                        </m:r>
                        <m:sSup>
                          <m:sSupPr>
                            <m:ctrlPr>
                              <a:rPr lang="hr-H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1,</m:t>
                            </m:r>
                            <m:r>
                              <a:rPr lang="hr-H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  <m:sup>
                            <m:r>
                              <a:rPr lang="hr-HR" sz="2400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e>
                    </m:d>
                    <m:r>
                      <a:rPr lang="hr-H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−2,46</m:t>
                    </m:r>
                  </m:oMath>
                </a14:m>
                <a:endParaRPr lang="hr-HR" sz="2400" b="0" dirty="0" smtClean="0"/>
              </a:p>
              <a:p>
                <a:pPr eaLnBrk="1" hangingPunct="1"/>
                <a:r>
                  <a:rPr lang="hr-HR" sz="2400" dirty="0" smtClean="0"/>
                  <a:t>r </a:t>
                </a:r>
                <a:r>
                  <a:rPr lang="hr-HR" sz="2400" dirty="0" smtClean="0">
                    <a:sym typeface="Symbol" panose="05050102010706020507" pitchFamily="18" charset="2"/>
                  </a:rPr>
                  <a:t>= 13,1%</a:t>
                </a:r>
                <a:endParaRPr lang="hr-HR" sz="2400" dirty="0"/>
              </a:p>
              <a:p>
                <a:pPr eaLnBrk="1" hangingPunct="1"/>
                <a:endParaRPr lang="hr-HR" sz="2400" dirty="0"/>
              </a:p>
              <a:p>
                <a:pPr eaLnBrk="1" hangingPunct="1"/>
                <a:endParaRPr lang="hr-HR" sz="2400" dirty="0"/>
              </a:p>
              <a:p>
                <a:pPr eaLnBrk="1" hangingPunct="1"/>
                <a:endParaRPr lang="hr-HR" sz="2800" dirty="0"/>
              </a:p>
              <a:p>
                <a:pPr eaLnBrk="1" hangingPunct="1"/>
                <a:endParaRPr lang="hr-HR" sz="2600" dirty="0" smtClean="0"/>
              </a:p>
              <a:p>
                <a:pPr eaLnBrk="1" hangingPunct="1"/>
                <a:endParaRPr lang="hr-HR" sz="2600" dirty="0" smtClean="0"/>
              </a:p>
              <a:p>
                <a:pPr eaLnBrk="1" hangingPunct="1"/>
                <a:endParaRPr lang="hr-HR" sz="2200" dirty="0" smtClean="0"/>
              </a:p>
            </p:txBody>
          </p:sp>
        </mc:Choice>
        <mc:Fallback xmlns="">
          <p:sp>
            <p:nvSpPr>
              <p:cNvPr id="24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1111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512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507412" cy="1143000"/>
          </a:xfrm>
        </p:spPr>
        <p:txBody>
          <a:bodyPr/>
          <a:lstStyle/>
          <a:p>
            <a:pPr algn="r" eaLnBrk="1" hangingPunct="1"/>
            <a:r>
              <a:rPr lang="hr-HR" dirty="0"/>
              <a:t>IRR </a:t>
            </a:r>
            <a:r>
              <a:rPr lang="hr-HR" dirty="0" smtClean="0"/>
              <a:t>– 1. </a:t>
            </a:r>
            <a:r>
              <a:rPr lang="hr-HR" dirty="0" err="1" smtClean="0"/>
              <a:t>Example</a:t>
            </a:r>
            <a:endParaRPr lang="hr-HR" dirty="0" smtClean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7398778"/>
              </p:ext>
            </p:extLst>
          </p:nvPr>
        </p:nvGraphicFramePr>
        <p:xfrm>
          <a:off x="3059832" y="2060848"/>
          <a:ext cx="4572000" cy="2895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167910"/>
              </p:ext>
            </p:extLst>
          </p:nvPr>
        </p:nvGraphicFramePr>
        <p:xfrm>
          <a:off x="683568" y="1584598"/>
          <a:ext cx="12192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596642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3048603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IRR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21739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53041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11,56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26947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4,13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66623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-2,46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884797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99592" y="5301208"/>
            <a:ext cx="782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err="1" smtClean="0"/>
              <a:t>We</a:t>
            </a:r>
            <a:r>
              <a:rPr lang="hr-HR" b="1" dirty="0" smtClean="0"/>
              <a:t> </a:t>
            </a:r>
            <a:r>
              <a:rPr lang="hr-HR" b="1" dirty="0" err="1" smtClean="0"/>
              <a:t>will</a:t>
            </a:r>
            <a:r>
              <a:rPr lang="hr-HR" b="1" dirty="0" smtClean="0"/>
              <a:t> </a:t>
            </a:r>
            <a:r>
              <a:rPr lang="hr-HR" b="1" dirty="0" err="1" smtClean="0"/>
              <a:t>accept</a:t>
            </a:r>
            <a:r>
              <a:rPr lang="hr-HR" b="1" dirty="0" smtClean="0"/>
              <a:t> </a:t>
            </a:r>
            <a:r>
              <a:rPr lang="hr-HR" b="1" dirty="0" err="1" smtClean="0"/>
              <a:t>the</a:t>
            </a:r>
            <a:r>
              <a:rPr lang="hr-HR" b="1" dirty="0" smtClean="0"/>
              <a:t> </a:t>
            </a:r>
            <a:r>
              <a:rPr lang="hr-HR" b="1" dirty="0" err="1" smtClean="0"/>
              <a:t>investment</a:t>
            </a:r>
            <a:r>
              <a:rPr lang="hr-HR" b="1" dirty="0" smtClean="0"/>
              <a:t> </a:t>
            </a:r>
            <a:r>
              <a:rPr lang="hr-HR" b="1" dirty="0" err="1" smtClean="0"/>
              <a:t>if</a:t>
            </a:r>
            <a:r>
              <a:rPr lang="hr-HR" b="1" dirty="0" smtClean="0"/>
              <a:t> </a:t>
            </a:r>
            <a:r>
              <a:rPr lang="hr-HR" b="1" dirty="0" err="1" smtClean="0"/>
              <a:t>the</a:t>
            </a:r>
            <a:r>
              <a:rPr lang="hr-HR" b="1" dirty="0" smtClean="0"/>
              <a:t> </a:t>
            </a:r>
            <a:r>
              <a:rPr lang="hr-HR" b="1" dirty="0" err="1" smtClean="0"/>
              <a:t>required</a:t>
            </a:r>
            <a:r>
              <a:rPr lang="hr-HR" b="1" dirty="0" smtClean="0"/>
              <a:t> </a:t>
            </a:r>
            <a:r>
              <a:rPr lang="hr-HR" b="1" dirty="0" err="1" smtClean="0"/>
              <a:t>return</a:t>
            </a:r>
            <a:r>
              <a:rPr lang="hr-HR" b="1" dirty="0" smtClean="0"/>
              <a:t> </a:t>
            </a:r>
            <a:r>
              <a:rPr lang="hr-HR" b="1" dirty="0" err="1" smtClean="0"/>
              <a:t>is</a:t>
            </a:r>
            <a:r>
              <a:rPr lang="hr-HR" b="1" dirty="0" smtClean="0"/>
              <a:t> </a:t>
            </a:r>
            <a:r>
              <a:rPr lang="hr-HR" b="1" dirty="0" err="1" smtClean="0"/>
              <a:t>less</a:t>
            </a:r>
            <a:r>
              <a:rPr lang="hr-HR" b="1" dirty="0" smtClean="0"/>
              <a:t> </a:t>
            </a:r>
            <a:r>
              <a:rPr lang="hr-HR" b="1" dirty="0" err="1" smtClean="0"/>
              <a:t>than</a:t>
            </a:r>
            <a:r>
              <a:rPr lang="hr-HR" b="1" dirty="0" smtClean="0"/>
              <a:t> 13,1%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79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507412" cy="1143000"/>
          </a:xfrm>
        </p:spPr>
        <p:txBody>
          <a:bodyPr/>
          <a:lstStyle/>
          <a:p>
            <a:pPr algn="r" eaLnBrk="1" hangingPunct="1"/>
            <a:r>
              <a:rPr lang="hr-HR" dirty="0"/>
              <a:t>IRR </a:t>
            </a:r>
            <a:r>
              <a:rPr lang="hr-HR" dirty="0" smtClean="0"/>
              <a:t>– 1. </a:t>
            </a:r>
            <a:r>
              <a:rPr lang="hr-HR" dirty="0" err="1" smtClean="0"/>
              <a:t>Example</a:t>
            </a:r>
            <a:endParaRPr lang="hr-HR" dirty="0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sz="2600" dirty="0" smtClean="0"/>
              <a:t>Excel:</a:t>
            </a:r>
          </a:p>
          <a:p>
            <a:pPr eaLnBrk="1" hangingPunct="1"/>
            <a:endParaRPr lang="hr-HR" sz="2400" dirty="0"/>
          </a:p>
          <a:p>
            <a:pPr eaLnBrk="1" hangingPunct="1"/>
            <a:endParaRPr lang="hr-HR" sz="2400" dirty="0"/>
          </a:p>
          <a:p>
            <a:pPr eaLnBrk="1" hangingPunct="1"/>
            <a:endParaRPr lang="hr-HR" sz="2400" dirty="0"/>
          </a:p>
          <a:p>
            <a:pPr eaLnBrk="1" hangingPunct="1"/>
            <a:endParaRPr lang="hr-HR" sz="2800" dirty="0"/>
          </a:p>
          <a:p>
            <a:pPr eaLnBrk="1" hangingPunct="1"/>
            <a:endParaRPr lang="hr-HR" sz="2600" dirty="0" smtClean="0"/>
          </a:p>
          <a:p>
            <a:pPr eaLnBrk="1" hangingPunct="1"/>
            <a:endParaRPr lang="hr-HR" sz="2600" dirty="0" smtClean="0"/>
          </a:p>
          <a:p>
            <a:pPr eaLnBrk="1" hangingPunct="1"/>
            <a:endParaRPr lang="hr-HR" sz="22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160311"/>
              </p:ext>
            </p:extLst>
          </p:nvPr>
        </p:nvGraphicFramePr>
        <p:xfrm>
          <a:off x="1043608" y="2204864"/>
          <a:ext cx="2304256" cy="16561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5714">
                  <a:extLst>
                    <a:ext uri="{9D8B030D-6E8A-4147-A177-3AD203B41FA5}">
                      <a16:colId xmlns:a16="http://schemas.microsoft.com/office/drawing/2014/main" val="3747408774"/>
                    </a:ext>
                  </a:extLst>
                </a:gridCol>
                <a:gridCol w="1508542">
                  <a:extLst>
                    <a:ext uri="{9D8B030D-6E8A-4147-A177-3AD203B41FA5}">
                      <a16:colId xmlns:a16="http://schemas.microsoft.com/office/drawing/2014/main" val="2777462571"/>
                    </a:ext>
                  </a:extLst>
                </a:gridCol>
              </a:tblGrid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>
                          <a:effectLst/>
                        </a:rPr>
                        <a:t>A1=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-100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9527583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>
                          <a:effectLst/>
                        </a:rPr>
                        <a:t>A2=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0784360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>
                          <a:effectLst/>
                        </a:rPr>
                        <a:t>A3=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6420113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0683625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>
                          <a:effectLst/>
                        </a:rPr>
                        <a:t>IRR=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1" u="none" strike="noStrike" dirty="0" smtClean="0">
                          <a:effectLst/>
                        </a:rPr>
                        <a:t>=IRR(</a:t>
                      </a:r>
                      <a:r>
                        <a:rPr lang="hr-HR" sz="1400" b="1" u="none" strike="noStrike" dirty="0" err="1" smtClean="0">
                          <a:effectLst/>
                        </a:rPr>
                        <a:t>values</a:t>
                      </a:r>
                      <a:r>
                        <a:rPr lang="hr-HR" sz="1400" b="1" u="none" strike="noStrike" dirty="0">
                          <a:effectLst/>
                        </a:rPr>
                        <a:t>; </a:t>
                      </a:r>
                      <a:r>
                        <a:rPr lang="hr-HR" sz="1400" b="1" u="none" strike="noStrike" dirty="0" err="1">
                          <a:effectLst/>
                        </a:rPr>
                        <a:t>guess</a:t>
                      </a:r>
                      <a:r>
                        <a:rPr lang="hr-HR" sz="1400" b="1" u="none" strike="noStrike" dirty="0">
                          <a:effectLst/>
                        </a:rPr>
                        <a:t>)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5267607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IRR=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1" u="none" strike="noStrike" dirty="0" smtClean="0">
                          <a:effectLst/>
                        </a:rPr>
                        <a:t>=IRR(A1:A3;0,1</a:t>
                      </a:r>
                      <a:r>
                        <a:rPr lang="hr-HR" sz="1400" b="1" u="none" strike="noStrike" dirty="0">
                          <a:effectLst/>
                        </a:rPr>
                        <a:t>)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152412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IRR=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13,1%</a:t>
                      </a:r>
                      <a:endParaRPr lang="hr-HR" sz="12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28384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67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610600" cy="1143000"/>
          </a:xfrm>
        </p:spPr>
        <p:txBody>
          <a:bodyPr/>
          <a:lstStyle/>
          <a:p>
            <a:pPr eaLnBrk="1" hangingPunct="1"/>
            <a:r>
              <a:rPr lang="hr-HR" dirty="0" err="1" smtClean="0"/>
              <a:t>Present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– PV</a:t>
            </a:r>
            <a:endParaRPr lang="en-GB" dirty="0" smtClean="0"/>
          </a:p>
        </p:txBody>
      </p:sp>
      <p:graphicFrame>
        <p:nvGraphicFramePr>
          <p:cNvPr id="11267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66956449"/>
              </p:ext>
            </p:extLst>
          </p:nvPr>
        </p:nvGraphicFramePr>
        <p:xfrm>
          <a:off x="2268538" y="2670175"/>
          <a:ext cx="381000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4" name="Equation" r:id="rId3" imgW="1320480" imgH="241200" progId="Equation.3">
                  <p:embed/>
                </p:oleObj>
              </mc:Choice>
              <mc:Fallback>
                <p:oleObj name="Equation" r:id="rId3" imgW="1320480" imgH="241200" progId="Equation.3">
                  <p:embed/>
                  <p:pic>
                    <p:nvPicPr>
                      <p:cNvPr id="0" name="Picture 1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2670175"/>
                        <a:ext cx="3810000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Text Box 10"/>
          <p:cNvSpPr txBox="1">
            <a:spLocks noChangeArrowheads="1"/>
          </p:cNvSpPr>
          <p:nvPr/>
        </p:nvSpPr>
        <p:spPr bwMode="auto">
          <a:xfrm>
            <a:off x="1116013" y="1762125"/>
            <a:ext cx="46867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hr-HR" sz="3200" dirty="0" err="1" smtClean="0">
                <a:latin typeface="+mn-lt"/>
              </a:rPr>
              <a:t>The</a:t>
            </a:r>
            <a:r>
              <a:rPr lang="hr-HR" sz="3200" dirty="0" smtClean="0">
                <a:latin typeface="+mn-lt"/>
              </a:rPr>
              <a:t> </a:t>
            </a:r>
            <a:r>
              <a:rPr lang="hr-HR" sz="3200" dirty="0" err="1" smtClean="0">
                <a:latin typeface="+mn-lt"/>
              </a:rPr>
              <a:t>present</a:t>
            </a:r>
            <a:r>
              <a:rPr lang="hr-HR" sz="3200" dirty="0" smtClean="0">
                <a:latin typeface="+mn-lt"/>
              </a:rPr>
              <a:t> </a:t>
            </a:r>
            <a:r>
              <a:rPr lang="hr-HR" sz="3200" dirty="0" err="1" smtClean="0">
                <a:latin typeface="+mn-lt"/>
              </a:rPr>
              <a:t>value</a:t>
            </a:r>
            <a:r>
              <a:rPr lang="hr-HR" sz="3200" dirty="0" smtClean="0">
                <a:latin typeface="+mn-lt"/>
              </a:rPr>
              <a:t> </a:t>
            </a:r>
            <a:r>
              <a:rPr lang="hr-HR" sz="3200" dirty="0" err="1" smtClean="0">
                <a:latin typeface="+mn-lt"/>
              </a:rPr>
              <a:t>of</a:t>
            </a:r>
            <a:r>
              <a:rPr lang="hr-HR" sz="3200" dirty="0" smtClean="0">
                <a:latin typeface="+mn-lt"/>
              </a:rPr>
              <a:t> 1EUR: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IRR – 2.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A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has</a:t>
            </a:r>
            <a:r>
              <a:rPr lang="hr-HR" dirty="0" smtClean="0"/>
              <a:t> a total </a:t>
            </a:r>
            <a:r>
              <a:rPr lang="hr-HR" dirty="0" err="1" smtClean="0"/>
              <a:t>up</a:t>
            </a:r>
            <a:r>
              <a:rPr lang="hr-HR" dirty="0" smtClean="0"/>
              <a:t>-front </a:t>
            </a:r>
            <a:r>
              <a:rPr lang="hr-HR" dirty="0" err="1" smtClean="0"/>
              <a:t>cost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$435,44.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r>
              <a:rPr lang="hr-HR" dirty="0" smtClean="0"/>
              <a:t> are $100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first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, $200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second</a:t>
            </a:r>
            <a:r>
              <a:rPr lang="hr-HR" dirty="0" smtClean="0"/>
              <a:t> and $300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third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. </a:t>
            </a: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IRR?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require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18% </a:t>
            </a:r>
            <a:r>
              <a:rPr lang="hr-HR" dirty="0" err="1" smtClean="0"/>
              <a:t>return</a:t>
            </a:r>
            <a:r>
              <a:rPr lang="hr-HR" dirty="0" smtClean="0"/>
              <a:t>, </a:t>
            </a:r>
            <a:r>
              <a:rPr lang="hr-HR" dirty="0" err="1" smtClean="0"/>
              <a:t>should</a:t>
            </a:r>
            <a:r>
              <a:rPr lang="hr-HR" dirty="0" smtClean="0"/>
              <a:t> </a:t>
            </a:r>
            <a:r>
              <a:rPr lang="hr-HR" dirty="0" err="1" smtClean="0"/>
              <a:t>we</a:t>
            </a:r>
            <a:r>
              <a:rPr lang="hr-HR" dirty="0" smtClean="0"/>
              <a:t> take </a:t>
            </a:r>
            <a:r>
              <a:rPr lang="hr-HR" dirty="0" err="1" smtClean="0"/>
              <a:t>this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?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IRR – 2.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457520"/>
              </p:ext>
            </p:extLst>
          </p:nvPr>
        </p:nvGraphicFramePr>
        <p:xfrm>
          <a:off x="1259632" y="1700808"/>
          <a:ext cx="1368152" cy="1114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150388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-435,44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613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100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4371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200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75394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300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17830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1" u="none" strike="noStrike" dirty="0" smtClean="0">
                          <a:effectLst/>
                        </a:rPr>
                        <a:t>IRR=15,0</a:t>
                      </a:r>
                      <a:r>
                        <a:rPr lang="hr-HR" sz="1400" b="1" u="none" strike="noStrike" dirty="0">
                          <a:effectLst/>
                        </a:rPr>
                        <a:t>%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61080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99592" y="3429000"/>
            <a:ext cx="655692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err="1" smtClean="0">
                <a:latin typeface="+mn-lt"/>
              </a:rPr>
              <a:t>The</a:t>
            </a:r>
            <a:r>
              <a:rPr lang="hr-HR" dirty="0" smtClean="0">
                <a:latin typeface="+mn-lt"/>
              </a:rPr>
              <a:t> NPV </a:t>
            </a:r>
            <a:r>
              <a:rPr lang="hr-HR" dirty="0" err="1" smtClean="0">
                <a:latin typeface="+mn-lt"/>
              </a:rPr>
              <a:t>is</a:t>
            </a:r>
            <a:r>
              <a:rPr lang="hr-HR" dirty="0" smtClean="0">
                <a:latin typeface="+mn-lt"/>
              </a:rPr>
              <a:t> zero at 15%, </a:t>
            </a:r>
            <a:r>
              <a:rPr lang="hr-HR" dirty="0" err="1" smtClean="0">
                <a:latin typeface="+mn-lt"/>
              </a:rPr>
              <a:t>so</a:t>
            </a:r>
            <a:r>
              <a:rPr lang="hr-HR" dirty="0" smtClean="0">
                <a:latin typeface="+mn-lt"/>
              </a:rPr>
              <a:t> 15% </a:t>
            </a:r>
            <a:r>
              <a:rPr lang="hr-HR" dirty="0" err="1" smtClean="0">
                <a:latin typeface="+mn-lt"/>
              </a:rPr>
              <a:t>is</a:t>
            </a:r>
            <a:r>
              <a:rPr lang="hr-HR" dirty="0" smtClean="0">
                <a:latin typeface="+mn-lt"/>
              </a:rPr>
              <a:t> IRR.</a:t>
            </a:r>
          </a:p>
          <a:p>
            <a:r>
              <a:rPr lang="hr-HR" dirty="0" err="1" smtClean="0">
                <a:latin typeface="+mn-lt"/>
              </a:rPr>
              <a:t>If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we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require</a:t>
            </a:r>
            <a:r>
              <a:rPr lang="hr-HR" dirty="0" smtClean="0">
                <a:latin typeface="+mn-lt"/>
              </a:rPr>
              <a:t> 18% </a:t>
            </a:r>
            <a:r>
              <a:rPr lang="hr-HR" dirty="0" err="1" smtClean="0">
                <a:latin typeface="+mn-lt"/>
              </a:rPr>
              <a:t>return</a:t>
            </a:r>
            <a:r>
              <a:rPr lang="hr-HR" dirty="0" smtClean="0">
                <a:latin typeface="+mn-lt"/>
              </a:rPr>
              <a:t>, </a:t>
            </a:r>
            <a:r>
              <a:rPr lang="hr-HR" dirty="0" err="1" smtClean="0">
                <a:latin typeface="+mn-lt"/>
              </a:rPr>
              <a:t>then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we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should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not</a:t>
            </a:r>
            <a:r>
              <a:rPr lang="hr-HR" dirty="0" smtClean="0">
                <a:latin typeface="+mn-lt"/>
              </a:rPr>
              <a:t> take </a:t>
            </a:r>
            <a:r>
              <a:rPr lang="hr-HR" dirty="0" err="1" smtClean="0">
                <a:latin typeface="+mn-lt"/>
              </a:rPr>
              <a:t>the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investment</a:t>
            </a:r>
            <a:r>
              <a:rPr lang="hr-HR" dirty="0" smtClean="0">
                <a:latin typeface="+mn-lt"/>
              </a:rPr>
              <a:t>.</a:t>
            </a:r>
          </a:p>
          <a:p>
            <a:r>
              <a:rPr lang="hr-HR" dirty="0" smtClean="0">
                <a:latin typeface="+mn-lt"/>
              </a:rPr>
              <a:t>NPV </a:t>
            </a:r>
            <a:r>
              <a:rPr lang="hr-HR" dirty="0" err="1" smtClean="0">
                <a:latin typeface="+mn-lt"/>
              </a:rPr>
              <a:t>is</a:t>
            </a:r>
            <a:r>
              <a:rPr lang="hr-HR" dirty="0" smtClean="0">
                <a:latin typeface="+mn-lt"/>
              </a:rPr>
              <a:t> negative at 18%.</a:t>
            </a:r>
          </a:p>
          <a:p>
            <a:r>
              <a:rPr lang="hr-HR" dirty="0" err="1" smtClean="0">
                <a:latin typeface="+mn-lt"/>
              </a:rPr>
              <a:t>The</a:t>
            </a:r>
            <a:r>
              <a:rPr lang="hr-HR" dirty="0" smtClean="0">
                <a:latin typeface="+mn-lt"/>
              </a:rPr>
              <a:t> IRR </a:t>
            </a:r>
            <a:r>
              <a:rPr lang="hr-HR" dirty="0" err="1" smtClean="0">
                <a:latin typeface="+mn-lt"/>
              </a:rPr>
              <a:t>rule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tells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us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the</a:t>
            </a:r>
            <a:r>
              <a:rPr lang="hr-HR" dirty="0" smtClean="0">
                <a:latin typeface="+mn-lt"/>
              </a:rPr>
              <a:t> same </a:t>
            </a:r>
            <a:r>
              <a:rPr lang="hr-HR" dirty="0" err="1" smtClean="0">
                <a:latin typeface="+mn-lt"/>
              </a:rPr>
              <a:t>thing</a:t>
            </a:r>
            <a:r>
              <a:rPr lang="hr-HR" dirty="0" smtClean="0">
                <a:latin typeface="+mn-lt"/>
              </a:rPr>
              <a:t>. </a:t>
            </a:r>
          </a:p>
          <a:p>
            <a:r>
              <a:rPr lang="hr-HR" dirty="0" err="1" smtClean="0">
                <a:latin typeface="+mn-lt"/>
              </a:rPr>
              <a:t>We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shouldn’t</a:t>
            </a:r>
            <a:r>
              <a:rPr lang="hr-HR" dirty="0" smtClean="0">
                <a:latin typeface="+mn-lt"/>
              </a:rPr>
              <a:t> take </a:t>
            </a:r>
            <a:r>
              <a:rPr lang="hr-HR" dirty="0" err="1" smtClean="0">
                <a:latin typeface="+mn-lt"/>
              </a:rPr>
              <a:t>this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investment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because</a:t>
            </a:r>
            <a:r>
              <a:rPr lang="hr-HR" dirty="0" smtClean="0">
                <a:latin typeface="+mn-lt"/>
              </a:rPr>
              <a:t> 15% </a:t>
            </a:r>
            <a:r>
              <a:rPr lang="hr-HR" dirty="0" err="1" smtClean="0">
                <a:latin typeface="+mn-lt"/>
              </a:rPr>
              <a:t>return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is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below</a:t>
            </a:r>
            <a:r>
              <a:rPr lang="hr-HR" dirty="0" smtClean="0">
                <a:latin typeface="+mn-lt"/>
              </a:rPr>
              <a:t> </a:t>
            </a:r>
            <a:r>
              <a:rPr lang="hr-HR" dirty="0" err="1" smtClean="0">
                <a:latin typeface="+mn-lt"/>
              </a:rPr>
              <a:t>our</a:t>
            </a:r>
            <a:r>
              <a:rPr lang="hr-HR" dirty="0" smtClean="0">
                <a:latin typeface="+mn-lt"/>
              </a:rPr>
              <a:t> </a:t>
            </a:r>
          </a:p>
          <a:p>
            <a:r>
              <a:rPr lang="hr-HR" dirty="0" err="1" smtClean="0">
                <a:latin typeface="+mn-lt"/>
              </a:rPr>
              <a:t>required</a:t>
            </a:r>
            <a:r>
              <a:rPr lang="hr-HR" dirty="0" smtClean="0">
                <a:latin typeface="+mn-lt"/>
              </a:rPr>
              <a:t> 18% </a:t>
            </a:r>
            <a:r>
              <a:rPr lang="hr-HR" dirty="0" err="1" smtClean="0">
                <a:latin typeface="+mn-lt"/>
              </a:rPr>
              <a:t>return</a:t>
            </a:r>
            <a:r>
              <a:rPr lang="hr-HR" dirty="0" smtClean="0">
                <a:latin typeface="+mn-lt"/>
              </a:rPr>
              <a:t>.  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485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IRR – </a:t>
            </a:r>
            <a:r>
              <a:rPr lang="hr-HR" dirty="0"/>
              <a:t>3</a:t>
            </a:r>
            <a:r>
              <a:rPr lang="hr-HR" dirty="0" smtClean="0"/>
              <a:t>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A </a:t>
            </a:r>
            <a:r>
              <a:rPr lang="hr-HR" dirty="0" err="1" smtClean="0"/>
              <a:t>project’s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r>
              <a:rPr lang="hr-HR" dirty="0" smtClean="0"/>
              <a:t> are $1200 for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next</a:t>
            </a:r>
            <a:r>
              <a:rPr lang="hr-HR" dirty="0" smtClean="0"/>
              <a:t> 9 </a:t>
            </a:r>
            <a:r>
              <a:rPr lang="hr-HR" dirty="0" err="1" smtClean="0"/>
              <a:t>years</a:t>
            </a:r>
            <a:r>
              <a:rPr lang="hr-HR" dirty="0" smtClean="0"/>
              <a:t>. A total </a:t>
            </a:r>
            <a:r>
              <a:rPr lang="hr-HR" dirty="0" err="1" smtClean="0"/>
              <a:t>cost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$6000. </a:t>
            </a:r>
          </a:p>
          <a:p>
            <a:pPr eaLnBrk="1" hangingPunct="1">
              <a:defRPr/>
            </a:pP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a </a:t>
            </a:r>
            <a:r>
              <a:rPr lang="hr-HR" dirty="0" err="1" smtClean="0"/>
              <a:t>good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required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8%?</a:t>
            </a:r>
          </a:p>
          <a:p>
            <a:pPr eaLnBrk="1" hangingPunct="1">
              <a:defRPr/>
            </a:pP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24%?</a:t>
            </a:r>
          </a:p>
          <a:p>
            <a:pPr eaLnBrk="1" hangingPunct="1">
              <a:defRPr/>
            </a:pPr>
            <a:r>
              <a:rPr lang="hr-HR" dirty="0" smtClean="0"/>
              <a:t>At </a:t>
            </a:r>
            <a:r>
              <a:rPr lang="hr-HR" dirty="0" err="1" smtClean="0"/>
              <a:t>what</a:t>
            </a:r>
            <a:r>
              <a:rPr lang="hr-HR" dirty="0" smtClean="0"/>
              <a:t> rate </a:t>
            </a:r>
            <a:r>
              <a:rPr lang="hr-HR" dirty="0" err="1" smtClean="0"/>
              <a:t>would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indifferent</a:t>
            </a:r>
            <a:r>
              <a:rPr lang="hr-HR" dirty="0" smtClean="0"/>
              <a:t> </a:t>
            </a:r>
            <a:r>
              <a:rPr lang="hr-HR" dirty="0" err="1" smtClean="0"/>
              <a:t>whether</a:t>
            </a:r>
            <a:r>
              <a:rPr lang="hr-HR" dirty="0" smtClean="0"/>
              <a:t> to </a:t>
            </a:r>
            <a:r>
              <a:rPr lang="hr-HR" dirty="0" err="1" smtClean="0"/>
              <a:t>accept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or</a:t>
            </a:r>
            <a:r>
              <a:rPr lang="hr-HR" dirty="0" smtClean="0"/>
              <a:t> </a:t>
            </a:r>
            <a:r>
              <a:rPr lang="hr-HR" dirty="0" err="1" smtClean="0"/>
              <a:t>not</a:t>
            </a:r>
            <a:r>
              <a:rPr lang="hr-HR" dirty="0" smtClean="0"/>
              <a:t>?</a:t>
            </a:r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205846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IRR – </a:t>
            </a:r>
            <a:r>
              <a:rPr lang="hr-HR" dirty="0"/>
              <a:t>3</a:t>
            </a:r>
            <a:r>
              <a:rPr lang="hr-HR" dirty="0" smtClean="0"/>
              <a:t>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a </a:t>
            </a:r>
            <a:r>
              <a:rPr lang="hr-HR" dirty="0" err="1" smtClean="0"/>
              <a:t>good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required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8%?</a:t>
            </a:r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954386"/>
              </p:ext>
            </p:extLst>
          </p:nvPr>
        </p:nvGraphicFramePr>
        <p:xfrm>
          <a:off x="827584" y="2636912"/>
          <a:ext cx="1892300" cy="3238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579">
                  <a:extLst>
                    <a:ext uri="{9D8B030D-6E8A-4147-A177-3AD203B41FA5}">
                      <a16:colId xmlns:a16="http://schemas.microsoft.com/office/drawing/2014/main" val="1224744959"/>
                    </a:ext>
                  </a:extLst>
                </a:gridCol>
                <a:gridCol w="1283721">
                  <a:extLst>
                    <a:ext uri="{9D8B030D-6E8A-4147-A177-3AD203B41FA5}">
                      <a16:colId xmlns:a16="http://schemas.microsoft.com/office/drawing/2014/main" val="295719242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cash 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64332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-6000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86049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49024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87033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10488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79780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26803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534156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462608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1655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9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7988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33220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NPV(0,08;D30:D38)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1143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3194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PV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7.496,27 kn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964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2313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1.496,27 kn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145749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91880" y="2852936"/>
            <a:ext cx="3264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 smtClean="0">
                <a:latin typeface="+mn-lt"/>
              </a:rPr>
              <a:t>At 8% NPV </a:t>
            </a:r>
            <a:r>
              <a:rPr lang="hr-HR" sz="2000" dirty="0" err="1" smtClean="0">
                <a:latin typeface="+mn-lt"/>
              </a:rPr>
              <a:t>is</a:t>
            </a:r>
            <a:r>
              <a:rPr lang="hr-HR" sz="2000" dirty="0" smtClean="0">
                <a:latin typeface="+mn-lt"/>
              </a:rPr>
              <a:t> 1496,27. </a:t>
            </a:r>
          </a:p>
          <a:p>
            <a:r>
              <a:rPr lang="hr-HR" sz="2000" dirty="0" err="1" smtClean="0">
                <a:latin typeface="+mn-lt"/>
              </a:rPr>
              <a:t>Yes</a:t>
            </a:r>
            <a:r>
              <a:rPr lang="hr-HR" sz="2000" dirty="0" smtClean="0">
                <a:latin typeface="+mn-lt"/>
              </a:rPr>
              <a:t>, </a:t>
            </a:r>
            <a:r>
              <a:rPr lang="hr-HR" sz="2000" dirty="0" err="1" smtClean="0">
                <a:latin typeface="+mn-lt"/>
              </a:rPr>
              <a:t>it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is</a:t>
            </a:r>
            <a:r>
              <a:rPr lang="hr-HR" sz="2000" dirty="0" smtClean="0">
                <a:latin typeface="+mn-lt"/>
              </a:rPr>
              <a:t> a </a:t>
            </a:r>
            <a:r>
              <a:rPr lang="hr-HR" sz="2000" dirty="0" err="1" smtClean="0">
                <a:latin typeface="+mn-lt"/>
              </a:rPr>
              <a:t>good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project</a:t>
            </a:r>
            <a:r>
              <a:rPr lang="hr-HR" sz="2000" dirty="0" smtClean="0">
                <a:latin typeface="+mn-lt"/>
              </a:rPr>
              <a:t> at 8%.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346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IRR – </a:t>
            </a:r>
            <a:r>
              <a:rPr lang="hr-HR" dirty="0"/>
              <a:t>3</a:t>
            </a:r>
            <a:r>
              <a:rPr lang="hr-HR" dirty="0" smtClean="0"/>
              <a:t>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if</a:t>
            </a:r>
            <a:r>
              <a:rPr lang="hr-HR" dirty="0"/>
              <a:t> </a:t>
            </a:r>
            <a:r>
              <a:rPr lang="hr-HR" dirty="0" err="1"/>
              <a:t>it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24%?</a:t>
            </a:r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491880" y="2852936"/>
            <a:ext cx="53298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 smtClean="0">
                <a:latin typeface="+mn-lt"/>
              </a:rPr>
              <a:t>At 24% NPV </a:t>
            </a:r>
            <a:r>
              <a:rPr lang="hr-HR" sz="2000" dirty="0" err="1" smtClean="0">
                <a:latin typeface="+mn-lt"/>
              </a:rPr>
              <a:t>is</a:t>
            </a:r>
            <a:r>
              <a:rPr lang="hr-HR" sz="2000" dirty="0" smtClean="0">
                <a:latin typeface="+mn-lt"/>
              </a:rPr>
              <a:t> -1721,4. </a:t>
            </a:r>
          </a:p>
          <a:p>
            <a:r>
              <a:rPr lang="hr-HR" sz="2000" dirty="0" err="1" smtClean="0">
                <a:latin typeface="+mn-lt"/>
              </a:rPr>
              <a:t>So</a:t>
            </a:r>
            <a:r>
              <a:rPr lang="hr-HR" sz="2000" dirty="0" smtClean="0">
                <a:latin typeface="+mn-lt"/>
              </a:rPr>
              <a:t>, </a:t>
            </a:r>
            <a:r>
              <a:rPr lang="hr-HR" sz="2000" dirty="0" err="1" smtClean="0">
                <a:latin typeface="+mn-lt"/>
              </a:rPr>
              <a:t>the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investment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shouldn’t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be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accepted</a:t>
            </a:r>
            <a:r>
              <a:rPr lang="hr-HR" sz="2000" dirty="0" smtClean="0">
                <a:latin typeface="+mn-lt"/>
              </a:rPr>
              <a:t> at 24%.</a:t>
            </a:r>
            <a:endParaRPr lang="en-US" sz="20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637210"/>
              </p:ext>
            </p:extLst>
          </p:nvPr>
        </p:nvGraphicFramePr>
        <p:xfrm>
          <a:off x="899592" y="2204864"/>
          <a:ext cx="1892300" cy="3238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579">
                  <a:extLst>
                    <a:ext uri="{9D8B030D-6E8A-4147-A177-3AD203B41FA5}">
                      <a16:colId xmlns:a16="http://schemas.microsoft.com/office/drawing/2014/main" val="1792310865"/>
                    </a:ext>
                  </a:extLst>
                </a:gridCol>
                <a:gridCol w="1283721">
                  <a:extLst>
                    <a:ext uri="{9D8B030D-6E8A-4147-A177-3AD203B41FA5}">
                      <a16:colId xmlns:a16="http://schemas.microsoft.com/office/drawing/2014/main" val="61199850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cash 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71413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-6000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618722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50294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4677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59198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38889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27453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505203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59602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73330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9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1505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59728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NPV(0,24;D30:D38)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64604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55947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PV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4.278,60 kn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6967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979502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NPV=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-1.721,40 kn</a:t>
                      </a:r>
                      <a:endParaRPr lang="hr-H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5527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83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IRR – </a:t>
            </a:r>
            <a:r>
              <a:rPr lang="hr-HR" dirty="0"/>
              <a:t>3</a:t>
            </a:r>
            <a:r>
              <a:rPr lang="hr-HR" dirty="0" smtClean="0"/>
              <a:t>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At </a:t>
            </a:r>
            <a:r>
              <a:rPr lang="hr-HR" dirty="0" err="1" smtClean="0"/>
              <a:t>what</a:t>
            </a:r>
            <a:r>
              <a:rPr lang="hr-HR" dirty="0" smtClean="0"/>
              <a:t> rate </a:t>
            </a:r>
            <a:r>
              <a:rPr lang="hr-HR" dirty="0" err="1" smtClean="0"/>
              <a:t>would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indifferent</a:t>
            </a:r>
            <a:r>
              <a:rPr lang="hr-HR" dirty="0" smtClean="0"/>
              <a:t> </a:t>
            </a:r>
            <a:r>
              <a:rPr lang="hr-HR" dirty="0" err="1" smtClean="0"/>
              <a:t>whether</a:t>
            </a:r>
            <a:r>
              <a:rPr lang="hr-HR" dirty="0" smtClean="0"/>
              <a:t> to </a:t>
            </a:r>
            <a:r>
              <a:rPr lang="hr-HR" dirty="0" err="1" smtClean="0"/>
              <a:t>accept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or</a:t>
            </a:r>
            <a:r>
              <a:rPr lang="hr-HR" dirty="0" smtClean="0"/>
              <a:t> </a:t>
            </a:r>
            <a:r>
              <a:rPr lang="hr-HR" dirty="0" err="1" smtClean="0"/>
              <a:t>not</a:t>
            </a:r>
            <a:r>
              <a:rPr lang="hr-HR" dirty="0" smtClean="0"/>
              <a:t>?</a:t>
            </a:r>
          </a:p>
          <a:p>
            <a:pPr eaLnBrk="1" hangingPunct="1">
              <a:defRPr/>
            </a:pPr>
            <a:r>
              <a:rPr lang="hr-HR" dirty="0" err="1" smtClean="0"/>
              <a:t>This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IRR:</a:t>
            </a:r>
          </a:p>
          <a:p>
            <a:pPr eaLnBrk="1" hangingPunct="1">
              <a:defRPr/>
            </a:pPr>
            <a:endParaRPr lang="hr-HR" dirty="0" smtClean="0"/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039973"/>
              </p:ext>
            </p:extLst>
          </p:nvPr>
        </p:nvGraphicFramePr>
        <p:xfrm>
          <a:off x="827584" y="3284984"/>
          <a:ext cx="1892300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579">
                  <a:extLst>
                    <a:ext uri="{9D8B030D-6E8A-4147-A177-3AD203B41FA5}">
                      <a16:colId xmlns:a16="http://schemas.microsoft.com/office/drawing/2014/main" val="1255068770"/>
                    </a:ext>
                  </a:extLst>
                </a:gridCol>
                <a:gridCol w="1283721">
                  <a:extLst>
                    <a:ext uri="{9D8B030D-6E8A-4147-A177-3AD203B41FA5}">
                      <a16:colId xmlns:a16="http://schemas.microsoft.com/office/drawing/2014/main" val="42228483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cash flow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9834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-6000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18657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27236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2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65756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3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82740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4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585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5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41884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6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66202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7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36888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8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47725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9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1200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16234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78720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IRR(D48:D57;0,15)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15129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13,7%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872988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38413" y="3293120"/>
            <a:ext cx="510332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 smtClean="0">
                <a:latin typeface="+mn-lt"/>
              </a:rPr>
              <a:t>13,7% </a:t>
            </a:r>
            <a:r>
              <a:rPr lang="hr-HR" sz="2000" dirty="0" err="1" smtClean="0">
                <a:latin typeface="+mn-lt"/>
              </a:rPr>
              <a:t>is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the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maximum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discount</a:t>
            </a:r>
            <a:r>
              <a:rPr lang="hr-HR" sz="2000" dirty="0" smtClean="0">
                <a:latin typeface="+mn-lt"/>
              </a:rPr>
              <a:t> rate.</a:t>
            </a:r>
          </a:p>
          <a:p>
            <a:r>
              <a:rPr lang="hr-HR" sz="2000" dirty="0" err="1" smtClean="0">
                <a:latin typeface="+mn-lt"/>
              </a:rPr>
              <a:t>Everything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under</a:t>
            </a:r>
            <a:r>
              <a:rPr lang="hr-HR" sz="2000" dirty="0" smtClean="0">
                <a:latin typeface="+mn-lt"/>
              </a:rPr>
              <a:t> 13,7% </a:t>
            </a:r>
            <a:r>
              <a:rPr lang="hr-HR" sz="2000" dirty="0" err="1" smtClean="0">
                <a:latin typeface="+mn-lt"/>
              </a:rPr>
              <a:t>is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acceptable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because</a:t>
            </a:r>
            <a:r>
              <a:rPr lang="hr-HR" sz="2000" dirty="0" smtClean="0">
                <a:latin typeface="+mn-lt"/>
              </a:rPr>
              <a:t> </a:t>
            </a:r>
          </a:p>
          <a:p>
            <a:r>
              <a:rPr lang="hr-HR" sz="2000" dirty="0" smtClean="0">
                <a:latin typeface="+mn-lt"/>
              </a:rPr>
              <a:t>NPV </a:t>
            </a:r>
            <a:r>
              <a:rPr lang="hr-HR" sz="2000" dirty="0" err="1" smtClean="0">
                <a:latin typeface="+mn-lt"/>
              </a:rPr>
              <a:t>is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positive</a:t>
            </a:r>
            <a:r>
              <a:rPr lang="hr-HR" sz="2000" dirty="0" smtClean="0">
                <a:latin typeface="+mn-lt"/>
              </a:rPr>
              <a:t>.</a:t>
            </a:r>
          </a:p>
          <a:p>
            <a:r>
              <a:rPr lang="hr-HR" sz="2000" dirty="0" err="1" smtClean="0">
                <a:latin typeface="+mn-lt"/>
              </a:rPr>
              <a:t>Everthing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above</a:t>
            </a:r>
            <a:r>
              <a:rPr lang="hr-HR" sz="2000" dirty="0" smtClean="0">
                <a:latin typeface="+mn-lt"/>
              </a:rPr>
              <a:t> 13,7 </a:t>
            </a:r>
            <a:r>
              <a:rPr lang="hr-HR" sz="2000" dirty="0" err="1" smtClean="0">
                <a:latin typeface="+mn-lt"/>
              </a:rPr>
              <a:t>is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not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acceptable</a:t>
            </a:r>
            <a:r>
              <a:rPr lang="hr-HR" sz="2000" dirty="0" smtClean="0">
                <a:latin typeface="+mn-lt"/>
              </a:rPr>
              <a:t> </a:t>
            </a:r>
            <a:r>
              <a:rPr lang="hr-HR" sz="2000" dirty="0" err="1" smtClean="0">
                <a:latin typeface="+mn-lt"/>
              </a:rPr>
              <a:t>bacause</a:t>
            </a:r>
            <a:endParaRPr lang="hr-HR" sz="2000" dirty="0" smtClean="0">
              <a:latin typeface="+mn-lt"/>
            </a:endParaRPr>
          </a:p>
          <a:p>
            <a:r>
              <a:rPr lang="hr-HR" sz="2000" dirty="0" smtClean="0">
                <a:latin typeface="+mn-lt"/>
              </a:rPr>
              <a:t>NPV </a:t>
            </a:r>
            <a:r>
              <a:rPr lang="hr-HR" sz="2000" dirty="0" err="1" smtClean="0">
                <a:latin typeface="+mn-lt"/>
              </a:rPr>
              <a:t>is</a:t>
            </a:r>
            <a:r>
              <a:rPr lang="hr-HR" sz="2000" dirty="0" smtClean="0">
                <a:latin typeface="+mn-lt"/>
              </a:rPr>
              <a:t> negative.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658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sz="4000" dirty="0" err="1" smtClean="0"/>
              <a:t>Making</a:t>
            </a:r>
            <a:r>
              <a:rPr lang="hr-HR" sz="4000" dirty="0" smtClean="0"/>
              <a:t> </a:t>
            </a:r>
            <a:r>
              <a:rPr lang="hr-HR" sz="4000" dirty="0" err="1" smtClean="0"/>
              <a:t>capital</a:t>
            </a:r>
            <a:r>
              <a:rPr lang="hr-HR" sz="4000" dirty="0" smtClean="0"/>
              <a:t> </a:t>
            </a:r>
            <a:r>
              <a:rPr lang="hr-HR" sz="4000" dirty="0" err="1" smtClean="0"/>
              <a:t>investment</a:t>
            </a:r>
            <a:r>
              <a:rPr lang="hr-HR" sz="4000" dirty="0" smtClean="0"/>
              <a:t> </a:t>
            </a:r>
            <a:r>
              <a:rPr lang="hr-HR" sz="4000" dirty="0" err="1" smtClean="0"/>
              <a:t>decision</a:t>
            </a:r>
            <a:endParaRPr lang="en-GB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Majestic</a:t>
            </a:r>
            <a:r>
              <a:rPr lang="hr-HR" dirty="0" smtClean="0"/>
              <a:t> Inc.</a:t>
            </a:r>
          </a:p>
          <a:p>
            <a:pPr eaLnBrk="1" hangingPunct="1">
              <a:defRPr/>
            </a:pPr>
            <a:r>
              <a:rPr lang="hr-HR" dirty="0" err="1" smtClean="0"/>
              <a:t>Investigating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feasibility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a </a:t>
            </a:r>
            <a:r>
              <a:rPr lang="hr-HR" dirty="0" err="1" smtClean="0"/>
              <a:t>new</a:t>
            </a:r>
            <a:r>
              <a:rPr lang="hr-HR" dirty="0" smtClean="0"/>
              <a:t> line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tools</a:t>
            </a:r>
            <a:r>
              <a:rPr lang="hr-HR" dirty="0" smtClean="0"/>
              <a:t> for home </a:t>
            </a:r>
            <a:r>
              <a:rPr lang="hr-HR" dirty="0" err="1" smtClean="0"/>
              <a:t>composters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Information</a:t>
            </a:r>
            <a:r>
              <a:rPr lang="hr-HR" dirty="0" smtClean="0"/>
              <a:t> </a:t>
            </a:r>
            <a:r>
              <a:rPr lang="hr-HR" dirty="0" err="1" smtClean="0"/>
              <a:t>about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:</a:t>
            </a:r>
          </a:p>
          <a:p>
            <a:pPr lvl="1" eaLnBrk="1" hangingPunct="1">
              <a:defRPr/>
            </a:pPr>
            <a:r>
              <a:rPr lang="hr-HR" dirty="0" smtClean="0"/>
              <a:t>Price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tool</a:t>
            </a:r>
            <a:r>
              <a:rPr lang="hr-HR" dirty="0" smtClean="0"/>
              <a:t> $120 </a:t>
            </a:r>
            <a:r>
              <a:rPr lang="hr-HR" dirty="0" err="1" smtClean="0"/>
              <a:t>per</a:t>
            </a:r>
            <a:r>
              <a:rPr lang="hr-HR" dirty="0" smtClean="0"/>
              <a:t> </a:t>
            </a:r>
            <a:r>
              <a:rPr lang="hr-HR" dirty="0" err="1" smtClean="0"/>
              <a:t>unit</a:t>
            </a:r>
            <a:r>
              <a:rPr lang="hr-HR" dirty="0" smtClean="0"/>
              <a:t> for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first</a:t>
            </a:r>
            <a:r>
              <a:rPr lang="hr-HR" dirty="0" smtClean="0"/>
              <a:t> 3 </a:t>
            </a:r>
            <a:r>
              <a:rPr lang="hr-HR" dirty="0" err="1" smtClean="0"/>
              <a:t>years</a:t>
            </a:r>
            <a:r>
              <a:rPr lang="hr-HR" dirty="0" smtClean="0"/>
              <a:t> and </a:t>
            </a:r>
            <a:r>
              <a:rPr lang="hr-HR" dirty="0" err="1" smtClean="0"/>
              <a:t>then</a:t>
            </a:r>
            <a:r>
              <a:rPr lang="hr-HR" dirty="0" smtClean="0"/>
              <a:t> $110 </a:t>
            </a:r>
            <a:r>
              <a:rPr lang="hr-HR" dirty="0" err="1" smtClean="0"/>
              <a:t>per</a:t>
            </a:r>
            <a:r>
              <a:rPr lang="hr-HR" dirty="0" smtClean="0"/>
              <a:t> </a:t>
            </a:r>
            <a:r>
              <a:rPr lang="hr-HR" dirty="0" err="1" smtClean="0"/>
              <a:t>unit</a:t>
            </a:r>
            <a:r>
              <a:rPr lang="hr-HR" dirty="0" smtClean="0"/>
              <a:t> for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next</a:t>
            </a:r>
            <a:r>
              <a:rPr lang="hr-HR" dirty="0" smtClean="0"/>
              <a:t> 5 </a:t>
            </a:r>
            <a:r>
              <a:rPr lang="hr-HR" dirty="0" err="1" smtClean="0"/>
              <a:t>years</a:t>
            </a:r>
            <a:endParaRPr lang="hr-HR" dirty="0" smtClean="0"/>
          </a:p>
          <a:p>
            <a:pPr lvl="1" eaLnBrk="1" hangingPunct="1">
              <a:defRPr/>
            </a:pPr>
            <a:r>
              <a:rPr lang="hr-HR" dirty="0" smtClean="0"/>
              <a:t>At </a:t>
            </a:r>
            <a:r>
              <a:rPr lang="hr-HR" dirty="0" err="1" smtClean="0"/>
              <a:t>the</a:t>
            </a:r>
            <a:r>
              <a:rPr lang="hr-HR" dirty="0" smtClean="0"/>
              <a:t> start $20.000 </a:t>
            </a:r>
            <a:r>
              <a:rPr lang="hr-HR" dirty="0" err="1" smtClean="0"/>
              <a:t>in</a:t>
            </a:r>
            <a:r>
              <a:rPr lang="hr-HR" dirty="0" smtClean="0"/>
              <a:t> NWC</a:t>
            </a:r>
          </a:p>
          <a:p>
            <a:pPr lvl="1" eaLnBrk="1" hangingPunct="1">
              <a:defRPr/>
            </a:pPr>
            <a:r>
              <a:rPr lang="hr-HR" dirty="0" smtClean="0"/>
              <a:t>Total NWC at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end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each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about</a:t>
            </a:r>
            <a:r>
              <a:rPr lang="hr-HR" dirty="0" smtClean="0"/>
              <a:t> 15%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sales</a:t>
            </a:r>
            <a:r>
              <a:rPr lang="hr-HR" dirty="0" smtClean="0"/>
              <a:t> for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48162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sz="4000" dirty="0" err="1" smtClean="0"/>
              <a:t>Making</a:t>
            </a:r>
            <a:r>
              <a:rPr lang="hr-HR" sz="4000" dirty="0" smtClean="0"/>
              <a:t> </a:t>
            </a:r>
            <a:r>
              <a:rPr lang="hr-HR" sz="4000" dirty="0" err="1" smtClean="0"/>
              <a:t>capital</a:t>
            </a:r>
            <a:r>
              <a:rPr lang="hr-HR" sz="4000" dirty="0" smtClean="0"/>
              <a:t> </a:t>
            </a:r>
            <a:r>
              <a:rPr lang="hr-HR" sz="4000" dirty="0" err="1" smtClean="0"/>
              <a:t>investment</a:t>
            </a:r>
            <a:r>
              <a:rPr lang="hr-HR" sz="4000" dirty="0" smtClean="0"/>
              <a:t> </a:t>
            </a:r>
            <a:r>
              <a:rPr lang="hr-HR" sz="4000" dirty="0" err="1" smtClean="0"/>
              <a:t>decision</a:t>
            </a:r>
            <a:endParaRPr lang="en-GB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Information</a:t>
            </a:r>
            <a:r>
              <a:rPr lang="hr-HR" dirty="0" smtClean="0"/>
              <a:t> </a:t>
            </a:r>
            <a:r>
              <a:rPr lang="hr-HR" dirty="0" err="1" smtClean="0"/>
              <a:t>about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:</a:t>
            </a:r>
          </a:p>
          <a:p>
            <a:pPr lvl="1" eaLnBrk="1" hangingPunct="1">
              <a:defRPr/>
            </a:pPr>
            <a:r>
              <a:rPr lang="hr-HR" dirty="0" err="1" smtClean="0"/>
              <a:t>Variable</a:t>
            </a:r>
            <a:r>
              <a:rPr lang="hr-HR" dirty="0" smtClean="0"/>
              <a:t> </a:t>
            </a:r>
            <a:r>
              <a:rPr lang="hr-HR" dirty="0" err="1" smtClean="0"/>
              <a:t>cost</a:t>
            </a:r>
            <a:r>
              <a:rPr lang="hr-HR" dirty="0" smtClean="0"/>
              <a:t> </a:t>
            </a:r>
            <a:r>
              <a:rPr lang="hr-HR" dirty="0" err="1" smtClean="0"/>
              <a:t>per</a:t>
            </a:r>
            <a:r>
              <a:rPr lang="hr-HR" dirty="0" smtClean="0"/>
              <a:t> </a:t>
            </a:r>
            <a:r>
              <a:rPr lang="hr-HR" dirty="0" err="1" smtClean="0"/>
              <a:t>unit</a:t>
            </a:r>
            <a:r>
              <a:rPr lang="hr-HR" dirty="0" smtClean="0"/>
              <a:t> $60</a:t>
            </a:r>
          </a:p>
          <a:p>
            <a:pPr lvl="1" eaLnBrk="1" hangingPunct="1">
              <a:defRPr/>
            </a:pPr>
            <a:r>
              <a:rPr lang="hr-HR" dirty="0" smtClean="0"/>
              <a:t>Total </a:t>
            </a:r>
            <a:r>
              <a:rPr lang="hr-HR" dirty="0" err="1" smtClean="0"/>
              <a:t>fixed</a:t>
            </a:r>
            <a:r>
              <a:rPr lang="hr-HR" dirty="0" smtClean="0"/>
              <a:t> </a:t>
            </a:r>
            <a:r>
              <a:rPr lang="hr-HR" dirty="0" err="1" smtClean="0"/>
              <a:t>costs</a:t>
            </a:r>
            <a:r>
              <a:rPr lang="hr-HR" dirty="0" smtClean="0"/>
              <a:t> are $25.000 </a:t>
            </a:r>
            <a:r>
              <a:rPr lang="hr-HR" dirty="0" err="1" smtClean="0"/>
              <a:t>per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endParaRPr lang="hr-HR" dirty="0" smtClean="0"/>
          </a:p>
          <a:p>
            <a:pPr lvl="1" eaLnBrk="1" hangingPunct="1">
              <a:defRPr/>
            </a:pPr>
            <a:r>
              <a:rPr lang="hr-HR" dirty="0" smtClean="0"/>
              <a:t>$800.000 to </a:t>
            </a:r>
            <a:r>
              <a:rPr lang="hr-HR" dirty="0" err="1" smtClean="0"/>
              <a:t>buy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new</a:t>
            </a:r>
            <a:r>
              <a:rPr lang="hr-HR" dirty="0" smtClean="0"/>
              <a:t> </a:t>
            </a:r>
            <a:r>
              <a:rPr lang="hr-HR" dirty="0" err="1" smtClean="0"/>
              <a:t>equipment</a:t>
            </a:r>
            <a:r>
              <a:rPr lang="hr-HR" dirty="0" smtClean="0"/>
              <a:t> to </a:t>
            </a:r>
            <a:r>
              <a:rPr lang="hr-HR" dirty="0" err="1" smtClean="0"/>
              <a:t>begin</a:t>
            </a:r>
            <a:r>
              <a:rPr lang="hr-HR" dirty="0" smtClean="0"/>
              <a:t> </a:t>
            </a:r>
            <a:r>
              <a:rPr lang="hr-HR" dirty="0" err="1" smtClean="0"/>
              <a:t>production</a:t>
            </a:r>
            <a:endParaRPr lang="hr-HR" dirty="0" smtClean="0"/>
          </a:p>
          <a:p>
            <a:pPr lvl="1" eaLnBrk="1" hangingPunct="1">
              <a:defRPr/>
            </a:pP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equipment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worth</a:t>
            </a:r>
            <a:r>
              <a:rPr lang="hr-HR" dirty="0" smtClean="0"/>
              <a:t> 20%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its</a:t>
            </a:r>
            <a:r>
              <a:rPr lang="hr-HR" dirty="0" smtClean="0"/>
              <a:t> </a:t>
            </a:r>
            <a:r>
              <a:rPr lang="hr-HR" dirty="0" err="1" smtClean="0"/>
              <a:t>cost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eight</a:t>
            </a:r>
            <a:r>
              <a:rPr lang="hr-HR" dirty="0"/>
              <a:t> </a:t>
            </a:r>
            <a:r>
              <a:rPr lang="hr-HR" dirty="0" err="1" smtClean="0"/>
              <a:t>years</a:t>
            </a:r>
            <a:endParaRPr lang="hr-HR" dirty="0" smtClean="0"/>
          </a:p>
          <a:p>
            <a:pPr lvl="1" eaLnBrk="1" hangingPunct="1">
              <a:defRPr/>
            </a:pPr>
            <a:r>
              <a:rPr lang="hr-HR" dirty="0" err="1" smtClean="0"/>
              <a:t>Required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15%</a:t>
            </a:r>
          </a:p>
        </p:txBody>
      </p:sp>
    </p:spTree>
    <p:extLst>
      <p:ext uri="{BB962C8B-B14F-4D97-AF65-F5344CB8AC3E}">
        <p14:creationId xmlns:p14="http://schemas.microsoft.com/office/powerpoint/2010/main" val="42060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sz="4000" dirty="0" err="1" smtClean="0"/>
              <a:t>Making</a:t>
            </a:r>
            <a:r>
              <a:rPr lang="hr-HR" sz="4000" dirty="0" smtClean="0"/>
              <a:t> </a:t>
            </a:r>
            <a:r>
              <a:rPr lang="hr-HR" sz="4000" dirty="0" err="1" smtClean="0"/>
              <a:t>capital</a:t>
            </a:r>
            <a:r>
              <a:rPr lang="hr-HR" sz="4000" dirty="0" smtClean="0"/>
              <a:t> </a:t>
            </a:r>
            <a:r>
              <a:rPr lang="hr-HR" sz="4000" dirty="0" err="1" smtClean="0"/>
              <a:t>investment</a:t>
            </a:r>
            <a:r>
              <a:rPr lang="hr-HR" sz="4000" dirty="0" smtClean="0"/>
              <a:t> </a:t>
            </a:r>
            <a:r>
              <a:rPr lang="hr-HR" sz="4000" dirty="0" err="1" smtClean="0"/>
              <a:t>decision</a:t>
            </a:r>
            <a:endParaRPr lang="en-GB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Information</a:t>
            </a:r>
            <a:r>
              <a:rPr lang="hr-HR" dirty="0" smtClean="0"/>
              <a:t> </a:t>
            </a:r>
            <a:r>
              <a:rPr lang="hr-HR" dirty="0" err="1" smtClean="0"/>
              <a:t>about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:</a:t>
            </a:r>
          </a:p>
          <a:p>
            <a:pPr lvl="1" eaLnBrk="1" hangingPunct="1">
              <a:defRPr/>
            </a:pPr>
            <a:r>
              <a:rPr lang="hr-HR" dirty="0" smtClean="0"/>
              <a:t>Project </a:t>
            </a:r>
            <a:r>
              <a:rPr lang="hr-HR" dirty="0" err="1" smtClean="0"/>
              <a:t>unit</a:t>
            </a:r>
            <a:r>
              <a:rPr lang="hr-HR" dirty="0" smtClean="0"/>
              <a:t> </a:t>
            </a:r>
            <a:r>
              <a:rPr lang="hr-HR" dirty="0" err="1" smtClean="0"/>
              <a:t>sales</a:t>
            </a:r>
            <a:r>
              <a:rPr lang="hr-HR" dirty="0" smtClean="0"/>
              <a:t>:</a:t>
            </a:r>
          </a:p>
          <a:p>
            <a:pPr lvl="1" eaLnBrk="1" hangingPunct="1"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705965"/>
              </p:ext>
            </p:extLst>
          </p:nvPr>
        </p:nvGraphicFramePr>
        <p:xfrm>
          <a:off x="1475656" y="2852936"/>
          <a:ext cx="1440160" cy="1731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154983702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2670688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>
                          <a:effectLst/>
                        </a:rPr>
                        <a:t>year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unit sales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01295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3000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76036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5000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1664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6000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60461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6500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3439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6000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66169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5000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21955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4000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07685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3000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573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9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4000" dirty="0" smtClean="0"/>
              <a:t>1. </a:t>
            </a:r>
            <a:r>
              <a:rPr lang="hr-HR" sz="4000" dirty="0" err="1" smtClean="0"/>
              <a:t>Calculate</a:t>
            </a:r>
            <a:r>
              <a:rPr lang="hr-HR" sz="4000" dirty="0" smtClean="0"/>
              <a:t> </a:t>
            </a:r>
            <a:r>
              <a:rPr lang="hr-HR" sz="4000" dirty="0" err="1" smtClean="0"/>
              <a:t>projected</a:t>
            </a:r>
            <a:r>
              <a:rPr lang="hr-HR" sz="4000" dirty="0" smtClean="0"/>
              <a:t> </a:t>
            </a:r>
            <a:r>
              <a:rPr lang="hr-HR" sz="4000" dirty="0" err="1" smtClean="0"/>
              <a:t>revenues</a:t>
            </a:r>
            <a:endParaRPr lang="en-GB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unit</a:t>
            </a:r>
            <a:r>
              <a:rPr lang="hr-HR" dirty="0" smtClean="0"/>
              <a:t> </a:t>
            </a:r>
            <a:r>
              <a:rPr lang="hr-HR" dirty="0" err="1" smtClean="0"/>
              <a:t>price</a:t>
            </a:r>
            <a:r>
              <a:rPr lang="hr-HR" dirty="0" smtClean="0"/>
              <a:t> * </a:t>
            </a:r>
            <a:r>
              <a:rPr lang="hr-HR" dirty="0" err="1" smtClean="0"/>
              <a:t>unit</a:t>
            </a:r>
            <a:r>
              <a:rPr lang="hr-HR" dirty="0" smtClean="0"/>
              <a:t> </a:t>
            </a:r>
            <a:r>
              <a:rPr lang="hr-HR" dirty="0" err="1" smtClean="0"/>
              <a:t>sales</a:t>
            </a:r>
            <a:endParaRPr lang="hr-HR" dirty="0" smtClean="0"/>
          </a:p>
          <a:p>
            <a:pPr marL="457200" lvl="1" indent="0" eaLnBrk="1" hangingPunct="1">
              <a:buNone/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225974"/>
              </p:ext>
            </p:extLst>
          </p:nvPr>
        </p:nvGraphicFramePr>
        <p:xfrm>
          <a:off x="1619672" y="2420888"/>
          <a:ext cx="2755057" cy="1731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391112131"/>
                    </a:ext>
                  </a:extLst>
                </a:gridCol>
                <a:gridCol w="686544">
                  <a:extLst>
                    <a:ext uri="{9D8B030D-6E8A-4147-A177-3AD203B41FA5}">
                      <a16:colId xmlns:a16="http://schemas.microsoft.com/office/drawing/2014/main" val="4204921167"/>
                    </a:ext>
                  </a:extLst>
                </a:gridCol>
                <a:gridCol w="658813">
                  <a:extLst>
                    <a:ext uri="{9D8B030D-6E8A-4147-A177-3AD203B41FA5}">
                      <a16:colId xmlns:a16="http://schemas.microsoft.com/office/drawing/2014/main" val="708825253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3927547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>
                          <a:effectLst/>
                        </a:rPr>
                        <a:t>year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>
                          <a:effectLst/>
                        </a:rPr>
                        <a:t>unit</a:t>
                      </a:r>
                      <a:r>
                        <a:rPr lang="hr-HR" sz="1200" b="1" u="none" strike="noStrike" dirty="0">
                          <a:effectLst/>
                        </a:rPr>
                        <a:t> </a:t>
                      </a:r>
                      <a:r>
                        <a:rPr lang="hr-HR" sz="1200" b="1" u="none" strike="noStrike" dirty="0" err="1">
                          <a:effectLst/>
                        </a:rPr>
                        <a:t>sales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>
                          <a:effectLst/>
                        </a:rPr>
                        <a:t>unit</a:t>
                      </a:r>
                      <a:r>
                        <a:rPr lang="hr-HR" sz="1200" b="1" u="none" strike="noStrike" dirty="0">
                          <a:effectLst/>
                        </a:rPr>
                        <a:t> </a:t>
                      </a:r>
                      <a:r>
                        <a:rPr lang="hr-HR" sz="1200" b="1" u="none" strike="noStrike" dirty="0" err="1">
                          <a:effectLst/>
                        </a:rPr>
                        <a:t>price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u="none" strike="noStrike">
                          <a:effectLst/>
                        </a:rPr>
                        <a:t>revenues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24913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120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6435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120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63651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120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72126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6500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25785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96930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73621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15355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7409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93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The car costs $ 68,500. How much do you have to invest today to buy a car in 2 years? The </a:t>
            </a:r>
            <a:r>
              <a:rPr lang="hr-HR" dirty="0" err="1" smtClean="0"/>
              <a:t>discount</a:t>
            </a:r>
            <a:r>
              <a:rPr lang="en-US" dirty="0" smtClean="0"/>
              <a:t> </a:t>
            </a:r>
            <a:r>
              <a:rPr lang="en-US" dirty="0"/>
              <a:t>rate is 9</a:t>
            </a:r>
            <a:r>
              <a:rPr lang="en-US" dirty="0" smtClean="0"/>
              <a:t>%.</a:t>
            </a:r>
            <a:endParaRPr lang="hr-HR" dirty="0" smtClean="0"/>
          </a:p>
          <a:p>
            <a:pPr marL="0" indent="0" eaLnBrk="1" hangingPunct="1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4000" dirty="0" smtClean="0"/>
              <a:t>1. </a:t>
            </a:r>
            <a:r>
              <a:rPr lang="hr-HR" sz="4000" dirty="0" err="1" smtClean="0"/>
              <a:t>Calculate</a:t>
            </a:r>
            <a:r>
              <a:rPr lang="hr-HR" sz="4000" dirty="0" smtClean="0"/>
              <a:t> </a:t>
            </a:r>
            <a:r>
              <a:rPr lang="hr-HR" sz="4000" dirty="0" err="1" smtClean="0"/>
              <a:t>projected</a:t>
            </a:r>
            <a:r>
              <a:rPr lang="hr-HR" sz="4000" dirty="0" smtClean="0"/>
              <a:t> </a:t>
            </a:r>
            <a:r>
              <a:rPr lang="hr-HR" sz="4000" dirty="0" err="1" smtClean="0"/>
              <a:t>revenues</a:t>
            </a:r>
            <a:endParaRPr lang="en-GB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unit</a:t>
            </a:r>
            <a:r>
              <a:rPr lang="hr-HR" dirty="0" smtClean="0"/>
              <a:t> </a:t>
            </a:r>
            <a:r>
              <a:rPr lang="hr-HR" dirty="0" err="1" smtClean="0"/>
              <a:t>price</a:t>
            </a:r>
            <a:r>
              <a:rPr lang="hr-HR" dirty="0" smtClean="0"/>
              <a:t> * </a:t>
            </a:r>
            <a:r>
              <a:rPr lang="hr-HR" dirty="0" err="1" smtClean="0"/>
              <a:t>unit</a:t>
            </a:r>
            <a:r>
              <a:rPr lang="hr-HR" dirty="0" smtClean="0"/>
              <a:t> </a:t>
            </a:r>
            <a:r>
              <a:rPr lang="hr-HR" dirty="0" err="1" smtClean="0"/>
              <a:t>sales</a:t>
            </a:r>
            <a:endParaRPr lang="hr-HR" dirty="0" smtClean="0"/>
          </a:p>
          <a:p>
            <a:pPr marL="457200" lvl="1" indent="0" eaLnBrk="1" hangingPunct="1">
              <a:buNone/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19672" y="2420888"/>
          <a:ext cx="2755057" cy="1731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391112131"/>
                    </a:ext>
                  </a:extLst>
                </a:gridCol>
                <a:gridCol w="686544">
                  <a:extLst>
                    <a:ext uri="{9D8B030D-6E8A-4147-A177-3AD203B41FA5}">
                      <a16:colId xmlns:a16="http://schemas.microsoft.com/office/drawing/2014/main" val="4204921167"/>
                    </a:ext>
                  </a:extLst>
                </a:gridCol>
                <a:gridCol w="658813">
                  <a:extLst>
                    <a:ext uri="{9D8B030D-6E8A-4147-A177-3AD203B41FA5}">
                      <a16:colId xmlns:a16="http://schemas.microsoft.com/office/drawing/2014/main" val="708825253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3927547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>
                          <a:effectLst/>
                        </a:rPr>
                        <a:t>year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>
                          <a:effectLst/>
                        </a:rPr>
                        <a:t>unit</a:t>
                      </a:r>
                      <a:r>
                        <a:rPr lang="hr-HR" sz="1200" b="1" u="none" strike="noStrike" dirty="0">
                          <a:effectLst/>
                        </a:rPr>
                        <a:t> </a:t>
                      </a:r>
                      <a:r>
                        <a:rPr lang="hr-HR" sz="1200" b="1" u="none" strike="noStrike" dirty="0" err="1">
                          <a:effectLst/>
                        </a:rPr>
                        <a:t>sales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>
                          <a:effectLst/>
                        </a:rPr>
                        <a:t>unit</a:t>
                      </a:r>
                      <a:r>
                        <a:rPr lang="hr-HR" sz="1200" b="1" u="none" strike="noStrike" dirty="0">
                          <a:effectLst/>
                        </a:rPr>
                        <a:t> </a:t>
                      </a:r>
                      <a:r>
                        <a:rPr lang="hr-HR" sz="1200" b="1" u="none" strike="noStrike" dirty="0" err="1">
                          <a:effectLst/>
                        </a:rPr>
                        <a:t>price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u="none" strike="noStrike">
                          <a:effectLst/>
                        </a:rPr>
                        <a:t>revenues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24913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120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360.000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6435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120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600.000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63651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120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720.000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72126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6500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715.000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25785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660.000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96930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550.000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73621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440.000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15355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330.000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7409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94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/>
              <a:t>2</a:t>
            </a:r>
            <a:r>
              <a:rPr lang="hr-HR" sz="3600" dirty="0" smtClean="0"/>
              <a:t>. </a:t>
            </a:r>
            <a:r>
              <a:rPr lang="hr-HR" sz="3600" dirty="0" err="1" smtClean="0"/>
              <a:t>Depreciation</a:t>
            </a:r>
            <a:r>
              <a:rPr lang="hr-HR" sz="3600" dirty="0" smtClean="0"/>
              <a:t> for $800.000 </a:t>
            </a:r>
            <a:r>
              <a:rPr lang="hr-HR" sz="3600" dirty="0" err="1" smtClean="0"/>
              <a:t>investment</a:t>
            </a:r>
            <a:endParaRPr lang="en-GB" sz="36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hr-HR" dirty="0" smtClean="0"/>
          </a:p>
          <a:p>
            <a:pPr marL="457200" lvl="1" indent="0" eaLnBrk="1" hangingPunct="1">
              <a:buNone/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724363"/>
              </p:ext>
            </p:extLst>
          </p:nvPr>
        </p:nvGraphicFramePr>
        <p:xfrm>
          <a:off x="1259632" y="1700808"/>
          <a:ext cx="2819400" cy="1731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778915335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541813683"/>
                    </a:ext>
                  </a:extLst>
                </a:gridCol>
                <a:gridCol w="1231900">
                  <a:extLst>
                    <a:ext uri="{9D8B030D-6E8A-4147-A177-3AD203B41FA5}">
                      <a16:colId xmlns:a16="http://schemas.microsoft.com/office/drawing/2014/main" val="296635937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>
                          <a:effectLst/>
                        </a:rPr>
                        <a:t>year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u="none" strike="noStrike">
                          <a:effectLst/>
                        </a:rPr>
                        <a:t>depreciation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u="none" strike="noStrike">
                          <a:effectLst/>
                        </a:rPr>
                        <a:t>ending book value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43017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114.320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685.680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94823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195.920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489.760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90826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139.920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349.840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70917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99.920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249.920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38860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71.440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178.480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75500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71.440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107.040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95495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71.440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35.600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3927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35.600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4504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64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 smtClean="0"/>
              <a:t>3.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projected</a:t>
            </a:r>
            <a:r>
              <a:rPr lang="hr-HR" sz="3600" dirty="0" smtClean="0"/>
              <a:t> </a:t>
            </a:r>
            <a:r>
              <a:rPr lang="hr-HR" sz="3600" dirty="0" err="1" smtClean="0"/>
              <a:t>income</a:t>
            </a:r>
            <a:r>
              <a:rPr lang="hr-HR" sz="3600" dirty="0" smtClean="0"/>
              <a:t> </a:t>
            </a:r>
            <a:r>
              <a:rPr lang="hr-HR" sz="3600" dirty="0" err="1" smtClean="0"/>
              <a:t>statements</a:t>
            </a:r>
            <a:endParaRPr lang="en-GB" sz="36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hr-HR" dirty="0" smtClean="0"/>
          </a:p>
          <a:p>
            <a:pPr marL="457200" lvl="1" indent="0" eaLnBrk="1" hangingPunct="1">
              <a:buNone/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664765"/>
              </p:ext>
            </p:extLst>
          </p:nvPr>
        </p:nvGraphicFramePr>
        <p:xfrm>
          <a:off x="1043608" y="1772816"/>
          <a:ext cx="6083300" cy="19240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6500">
                  <a:extLst>
                    <a:ext uri="{9D8B030D-6E8A-4147-A177-3AD203B41FA5}">
                      <a16:colId xmlns:a16="http://schemas.microsoft.com/office/drawing/2014/main" val="264235164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6316989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168697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2278391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92418591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8541084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948042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4619242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193063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45913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unit price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64096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unit sales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050288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revenues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86976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variable costs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28517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fixed costs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73162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depreciation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94476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EBIT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29485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 smtClean="0">
                          <a:effectLst/>
                        </a:rPr>
                        <a:t>taxes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11275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net income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5093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50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 smtClean="0"/>
              <a:t>3.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projected</a:t>
            </a:r>
            <a:r>
              <a:rPr lang="hr-HR" sz="3600" dirty="0" smtClean="0"/>
              <a:t> </a:t>
            </a:r>
            <a:r>
              <a:rPr lang="hr-HR" sz="3600" dirty="0" err="1" smtClean="0"/>
              <a:t>income</a:t>
            </a:r>
            <a:r>
              <a:rPr lang="hr-HR" sz="3600" dirty="0" smtClean="0"/>
              <a:t> </a:t>
            </a:r>
            <a:r>
              <a:rPr lang="hr-HR" sz="3600" dirty="0" err="1" smtClean="0"/>
              <a:t>statements</a:t>
            </a:r>
            <a:endParaRPr lang="en-GB" sz="36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hr-HR" dirty="0" smtClean="0"/>
          </a:p>
          <a:p>
            <a:pPr marL="457200" lvl="1" indent="0" eaLnBrk="1" hangingPunct="1">
              <a:buNone/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159842"/>
              </p:ext>
            </p:extLst>
          </p:nvPr>
        </p:nvGraphicFramePr>
        <p:xfrm>
          <a:off x="323528" y="1600200"/>
          <a:ext cx="8064500" cy="19240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5077">
                  <a:extLst>
                    <a:ext uri="{9D8B030D-6E8A-4147-A177-3AD203B41FA5}">
                      <a16:colId xmlns:a16="http://schemas.microsoft.com/office/drawing/2014/main" val="1364301708"/>
                    </a:ext>
                  </a:extLst>
                </a:gridCol>
                <a:gridCol w="1154337">
                  <a:extLst>
                    <a:ext uri="{9D8B030D-6E8A-4147-A177-3AD203B41FA5}">
                      <a16:colId xmlns:a16="http://schemas.microsoft.com/office/drawing/2014/main" val="3317308443"/>
                    </a:ext>
                  </a:extLst>
                </a:gridCol>
                <a:gridCol w="773786">
                  <a:extLst>
                    <a:ext uri="{9D8B030D-6E8A-4147-A177-3AD203B41FA5}">
                      <a16:colId xmlns:a16="http://schemas.microsoft.com/office/drawing/2014/main" val="246411615"/>
                    </a:ext>
                  </a:extLst>
                </a:gridCol>
                <a:gridCol w="979918">
                  <a:extLst>
                    <a:ext uri="{9D8B030D-6E8A-4147-A177-3AD203B41FA5}">
                      <a16:colId xmlns:a16="http://schemas.microsoft.com/office/drawing/2014/main" val="3423875295"/>
                    </a:ext>
                  </a:extLst>
                </a:gridCol>
                <a:gridCol w="913321">
                  <a:extLst>
                    <a:ext uri="{9D8B030D-6E8A-4147-A177-3AD203B41FA5}">
                      <a16:colId xmlns:a16="http://schemas.microsoft.com/office/drawing/2014/main" val="4080305263"/>
                    </a:ext>
                  </a:extLst>
                </a:gridCol>
                <a:gridCol w="837211">
                  <a:extLst>
                    <a:ext uri="{9D8B030D-6E8A-4147-A177-3AD203B41FA5}">
                      <a16:colId xmlns:a16="http://schemas.microsoft.com/office/drawing/2014/main" val="4062704144"/>
                    </a:ext>
                  </a:extLst>
                </a:gridCol>
                <a:gridCol w="675477">
                  <a:extLst>
                    <a:ext uri="{9D8B030D-6E8A-4147-A177-3AD203B41FA5}">
                      <a16:colId xmlns:a16="http://schemas.microsoft.com/office/drawing/2014/main" val="2445479937"/>
                    </a:ext>
                  </a:extLst>
                </a:gridCol>
                <a:gridCol w="751587">
                  <a:extLst>
                    <a:ext uri="{9D8B030D-6E8A-4147-A177-3AD203B41FA5}">
                      <a16:colId xmlns:a16="http://schemas.microsoft.com/office/drawing/2014/main" val="468932796"/>
                    </a:ext>
                  </a:extLst>
                </a:gridCol>
                <a:gridCol w="773786">
                  <a:extLst>
                    <a:ext uri="{9D8B030D-6E8A-4147-A177-3AD203B41FA5}">
                      <a16:colId xmlns:a16="http://schemas.microsoft.com/office/drawing/2014/main" val="51642763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71186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unit price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120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120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120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07035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unit sales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6500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3000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2582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revenues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360.000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600.000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720.000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715.000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660.000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550.000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440.000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330.000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41122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variable costs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180.000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300.000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360.000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390.000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360.000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300.000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240.000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180.000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0956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fixed costs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25.000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25.000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25.000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25.000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25.000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25.000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25.000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25.000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03933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depreciation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114.320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195.920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139.920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99.920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71.440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71.440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71.440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35.600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494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EBIT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40.680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79.080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195.080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200.080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203.560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153.560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103.560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89.400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35845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 smtClean="0">
                          <a:effectLst/>
                        </a:rPr>
                        <a:t>taxes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13.831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26.887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66.327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68.027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69.210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52.210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35.210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30.396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39916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net income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26.849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52.193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128.753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132.053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134.350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101.350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68.350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59.004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72877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690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/>
              <a:t>4</a:t>
            </a:r>
            <a:r>
              <a:rPr lang="hr-HR" sz="3600" dirty="0" smtClean="0"/>
              <a:t>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the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</a:t>
            </a:r>
            <a:r>
              <a:rPr lang="hr-HR" sz="3600" dirty="0" smtClean="0"/>
              <a:t> </a:t>
            </a:r>
            <a:r>
              <a:rPr lang="hr-HR" sz="3600" dirty="0" err="1" smtClean="0"/>
              <a:t>cash</a:t>
            </a:r>
            <a:r>
              <a:rPr lang="hr-HR" sz="3600" dirty="0" smtClean="0"/>
              <a:t> </a:t>
            </a:r>
            <a:r>
              <a:rPr lang="hr-HR" sz="3600" dirty="0" err="1" smtClean="0"/>
              <a:t>flow</a:t>
            </a:r>
            <a:r>
              <a:rPr lang="hr-HR" sz="3600" dirty="0" smtClean="0"/>
              <a:t>: </a:t>
            </a:r>
            <a:r>
              <a:rPr lang="hr-HR" sz="3600" i="1" dirty="0" err="1" smtClean="0"/>
              <a:t>operating</a:t>
            </a:r>
            <a:r>
              <a:rPr lang="hr-HR" sz="3600" i="1" dirty="0" smtClean="0"/>
              <a:t> </a:t>
            </a:r>
            <a:r>
              <a:rPr lang="hr-HR" sz="3600" i="1" dirty="0" err="1" smtClean="0"/>
              <a:t>cash</a:t>
            </a:r>
            <a:r>
              <a:rPr lang="hr-HR" sz="3600" i="1" dirty="0" smtClean="0"/>
              <a:t> </a:t>
            </a:r>
            <a:r>
              <a:rPr lang="hr-HR" sz="3600" i="1" dirty="0" err="1" smtClean="0"/>
              <a:t>flow</a:t>
            </a:r>
            <a:endParaRPr lang="en-GB" sz="3600" i="1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Definition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operating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= EBIT + </a:t>
            </a:r>
            <a:r>
              <a:rPr lang="hr-HR" dirty="0" err="1" smtClean="0"/>
              <a:t>depreciation</a:t>
            </a:r>
            <a:r>
              <a:rPr lang="hr-HR" dirty="0" smtClean="0"/>
              <a:t> – </a:t>
            </a:r>
            <a:r>
              <a:rPr lang="hr-HR" dirty="0" err="1" smtClean="0"/>
              <a:t>taxes</a:t>
            </a:r>
            <a:r>
              <a:rPr lang="hr-HR" dirty="0" smtClean="0"/>
              <a:t>  </a:t>
            </a:r>
          </a:p>
          <a:p>
            <a:pPr marL="457200" lvl="1" indent="0" eaLnBrk="1" hangingPunct="1">
              <a:buNone/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935866"/>
              </p:ext>
            </p:extLst>
          </p:nvPr>
        </p:nvGraphicFramePr>
        <p:xfrm>
          <a:off x="1276350" y="2952750"/>
          <a:ext cx="6591301" cy="962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1869">
                  <a:extLst>
                    <a:ext uri="{9D8B030D-6E8A-4147-A177-3AD203B41FA5}">
                      <a16:colId xmlns:a16="http://schemas.microsoft.com/office/drawing/2014/main" val="2757971439"/>
                    </a:ext>
                  </a:extLst>
                </a:gridCol>
                <a:gridCol w="673679">
                  <a:extLst>
                    <a:ext uri="{9D8B030D-6E8A-4147-A177-3AD203B41FA5}">
                      <a16:colId xmlns:a16="http://schemas.microsoft.com/office/drawing/2014/main" val="2439911161"/>
                    </a:ext>
                  </a:extLst>
                </a:gridCol>
                <a:gridCol w="673679">
                  <a:extLst>
                    <a:ext uri="{9D8B030D-6E8A-4147-A177-3AD203B41FA5}">
                      <a16:colId xmlns:a16="http://schemas.microsoft.com/office/drawing/2014/main" val="715738864"/>
                    </a:ext>
                  </a:extLst>
                </a:gridCol>
                <a:gridCol w="673679">
                  <a:extLst>
                    <a:ext uri="{9D8B030D-6E8A-4147-A177-3AD203B41FA5}">
                      <a16:colId xmlns:a16="http://schemas.microsoft.com/office/drawing/2014/main" val="2065345721"/>
                    </a:ext>
                  </a:extLst>
                </a:gridCol>
                <a:gridCol w="673679">
                  <a:extLst>
                    <a:ext uri="{9D8B030D-6E8A-4147-A177-3AD203B41FA5}">
                      <a16:colId xmlns:a16="http://schemas.microsoft.com/office/drawing/2014/main" val="3021633668"/>
                    </a:ext>
                  </a:extLst>
                </a:gridCol>
                <a:gridCol w="673679">
                  <a:extLst>
                    <a:ext uri="{9D8B030D-6E8A-4147-A177-3AD203B41FA5}">
                      <a16:colId xmlns:a16="http://schemas.microsoft.com/office/drawing/2014/main" val="3770265106"/>
                    </a:ext>
                  </a:extLst>
                </a:gridCol>
                <a:gridCol w="673679">
                  <a:extLst>
                    <a:ext uri="{9D8B030D-6E8A-4147-A177-3AD203B41FA5}">
                      <a16:colId xmlns:a16="http://schemas.microsoft.com/office/drawing/2014/main" val="4220701145"/>
                    </a:ext>
                  </a:extLst>
                </a:gridCol>
                <a:gridCol w="673679">
                  <a:extLst>
                    <a:ext uri="{9D8B030D-6E8A-4147-A177-3AD203B41FA5}">
                      <a16:colId xmlns:a16="http://schemas.microsoft.com/office/drawing/2014/main" val="1453157129"/>
                    </a:ext>
                  </a:extLst>
                </a:gridCol>
                <a:gridCol w="673679">
                  <a:extLst>
                    <a:ext uri="{9D8B030D-6E8A-4147-A177-3AD203B41FA5}">
                      <a16:colId xmlns:a16="http://schemas.microsoft.com/office/drawing/2014/main" val="401563978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22517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EBIT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7246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depreciation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16752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 smtClean="0">
                          <a:effectLst/>
                        </a:rPr>
                        <a:t>taxes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82262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8208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6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/>
              <a:t>4</a:t>
            </a:r>
            <a:r>
              <a:rPr lang="hr-HR" sz="3600" dirty="0" smtClean="0"/>
              <a:t>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the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</a:t>
            </a:r>
            <a:r>
              <a:rPr lang="hr-HR" sz="3600" dirty="0" smtClean="0"/>
              <a:t> </a:t>
            </a:r>
            <a:r>
              <a:rPr lang="hr-HR" sz="3600" dirty="0" err="1" smtClean="0"/>
              <a:t>cash</a:t>
            </a:r>
            <a:r>
              <a:rPr lang="hr-HR" sz="3600" dirty="0" smtClean="0"/>
              <a:t> </a:t>
            </a:r>
            <a:r>
              <a:rPr lang="hr-HR" sz="3600" dirty="0" err="1" smtClean="0"/>
              <a:t>flow</a:t>
            </a:r>
            <a:r>
              <a:rPr lang="hr-HR" sz="3600" dirty="0" smtClean="0"/>
              <a:t>: </a:t>
            </a:r>
            <a:r>
              <a:rPr lang="hr-HR" sz="3600" i="1" dirty="0" err="1" smtClean="0"/>
              <a:t>operating</a:t>
            </a:r>
            <a:r>
              <a:rPr lang="hr-HR" sz="3600" i="1" dirty="0" smtClean="0"/>
              <a:t> </a:t>
            </a:r>
            <a:r>
              <a:rPr lang="hr-HR" sz="3600" i="1" dirty="0" err="1" smtClean="0"/>
              <a:t>cash</a:t>
            </a:r>
            <a:r>
              <a:rPr lang="hr-HR" sz="3600" i="1" dirty="0" smtClean="0"/>
              <a:t> </a:t>
            </a:r>
            <a:r>
              <a:rPr lang="hr-HR" sz="3600" i="1" dirty="0" err="1" smtClean="0"/>
              <a:t>flow</a:t>
            </a:r>
            <a:endParaRPr lang="en-GB" sz="3600" i="1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Definition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operating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= EBIT + </a:t>
            </a:r>
            <a:r>
              <a:rPr lang="hr-HR" dirty="0" err="1" smtClean="0"/>
              <a:t>depreciation</a:t>
            </a:r>
            <a:r>
              <a:rPr lang="hr-HR" dirty="0" smtClean="0"/>
              <a:t> – </a:t>
            </a:r>
            <a:r>
              <a:rPr lang="hr-HR" dirty="0" err="1" smtClean="0"/>
              <a:t>taxes</a:t>
            </a:r>
            <a:r>
              <a:rPr lang="hr-HR" dirty="0" smtClean="0"/>
              <a:t>  </a:t>
            </a:r>
          </a:p>
          <a:p>
            <a:pPr marL="457200" lvl="1" indent="0" eaLnBrk="1" hangingPunct="1">
              <a:buNone/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813632"/>
              </p:ext>
            </p:extLst>
          </p:nvPr>
        </p:nvGraphicFramePr>
        <p:xfrm>
          <a:off x="539750" y="2952750"/>
          <a:ext cx="8064500" cy="962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5077">
                  <a:extLst>
                    <a:ext uri="{9D8B030D-6E8A-4147-A177-3AD203B41FA5}">
                      <a16:colId xmlns:a16="http://schemas.microsoft.com/office/drawing/2014/main" val="39294343"/>
                    </a:ext>
                  </a:extLst>
                </a:gridCol>
                <a:gridCol w="1154337">
                  <a:extLst>
                    <a:ext uri="{9D8B030D-6E8A-4147-A177-3AD203B41FA5}">
                      <a16:colId xmlns:a16="http://schemas.microsoft.com/office/drawing/2014/main" val="2729282639"/>
                    </a:ext>
                  </a:extLst>
                </a:gridCol>
                <a:gridCol w="773786">
                  <a:extLst>
                    <a:ext uri="{9D8B030D-6E8A-4147-A177-3AD203B41FA5}">
                      <a16:colId xmlns:a16="http://schemas.microsoft.com/office/drawing/2014/main" val="1055296085"/>
                    </a:ext>
                  </a:extLst>
                </a:gridCol>
                <a:gridCol w="979918">
                  <a:extLst>
                    <a:ext uri="{9D8B030D-6E8A-4147-A177-3AD203B41FA5}">
                      <a16:colId xmlns:a16="http://schemas.microsoft.com/office/drawing/2014/main" val="3668842006"/>
                    </a:ext>
                  </a:extLst>
                </a:gridCol>
                <a:gridCol w="913321">
                  <a:extLst>
                    <a:ext uri="{9D8B030D-6E8A-4147-A177-3AD203B41FA5}">
                      <a16:colId xmlns:a16="http://schemas.microsoft.com/office/drawing/2014/main" val="875989845"/>
                    </a:ext>
                  </a:extLst>
                </a:gridCol>
                <a:gridCol w="837211">
                  <a:extLst>
                    <a:ext uri="{9D8B030D-6E8A-4147-A177-3AD203B41FA5}">
                      <a16:colId xmlns:a16="http://schemas.microsoft.com/office/drawing/2014/main" val="2271090703"/>
                    </a:ext>
                  </a:extLst>
                </a:gridCol>
                <a:gridCol w="675477">
                  <a:extLst>
                    <a:ext uri="{9D8B030D-6E8A-4147-A177-3AD203B41FA5}">
                      <a16:colId xmlns:a16="http://schemas.microsoft.com/office/drawing/2014/main" val="2601653993"/>
                    </a:ext>
                  </a:extLst>
                </a:gridCol>
                <a:gridCol w="751587">
                  <a:extLst>
                    <a:ext uri="{9D8B030D-6E8A-4147-A177-3AD203B41FA5}">
                      <a16:colId xmlns:a16="http://schemas.microsoft.com/office/drawing/2014/main" val="4058514876"/>
                    </a:ext>
                  </a:extLst>
                </a:gridCol>
                <a:gridCol w="773786">
                  <a:extLst>
                    <a:ext uri="{9D8B030D-6E8A-4147-A177-3AD203B41FA5}">
                      <a16:colId xmlns:a16="http://schemas.microsoft.com/office/drawing/2014/main" val="192340567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8712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EBIT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40.680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79.080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195.080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200.080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203.560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153.560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103.560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89.400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03874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depreciation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114.320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195.920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139.920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99.920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71.440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71.440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71.440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35.600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5372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 dirty="0" err="1" smtClean="0">
                          <a:effectLst/>
                        </a:rPr>
                        <a:t>taxes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13.831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26.887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66.327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68.027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69.210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52.210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35.210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30.396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67156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u="none" strike="noStrike">
                          <a:effectLst/>
                        </a:rPr>
                        <a:t> 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141.169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248.113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268.673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231.973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205.790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172.790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>
                          <a:effectLst/>
                        </a:rPr>
                        <a:t>139.790   </a:t>
                      </a:r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u="none" strike="noStrike" dirty="0">
                          <a:effectLst/>
                        </a:rPr>
                        <a:t>94.604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74316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74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/>
              <a:t>4</a:t>
            </a:r>
            <a:r>
              <a:rPr lang="hr-HR" sz="3600" dirty="0" smtClean="0"/>
              <a:t>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the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</a:t>
            </a:r>
            <a:r>
              <a:rPr lang="hr-HR" sz="3600" dirty="0" smtClean="0"/>
              <a:t> </a:t>
            </a:r>
            <a:r>
              <a:rPr lang="hr-HR" sz="3600" dirty="0" err="1" smtClean="0"/>
              <a:t>cash</a:t>
            </a:r>
            <a:r>
              <a:rPr lang="hr-HR" sz="3600" dirty="0" smtClean="0"/>
              <a:t> </a:t>
            </a:r>
            <a:r>
              <a:rPr lang="hr-HR" sz="3600" dirty="0" err="1" smtClean="0"/>
              <a:t>flow</a:t>
            </a:r>
            <a:r>
              <a:rPr lang="hr-HR" sz="3600" dirty="0" smtClean="0"/>
              <a:t>: </a:t>
            </a:r>
            <a:r>
              <a:rPr lang="hr-HR" sz="3600" i="1" dirty="0" err="1" smtClean="0"/>
              <a:t>changes</a:t>
            </a:r>
            <a:r>
              <a:rPr lang="hr-HR" sz="3600" i="1" dirty="0" smtClean="0"/>
              <a:t> </a:t>
            </a:r>
            <a:r>
              <a:rPr lang="hr-HR" sz="3600" i="1" dirty="0" err="1" smtClean="0"/>
              <a:t>in</a:t>
            </a:r>
            <a:r>
              <a:rPr lang="hr-HR" sz="3600" i="1" dirty="0" smtClean="0"/>
              <a:t> NWC</a:t>
            </a:r>
            <a:endParaRPr lang="en-GB" sz="3600" i="1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sz="2400" dirty="0" smtClean="0"/>
              <a:t>NWC </a:t>
            </a:r>
            <a:r>
              <a:rPr lang="hr-HR" sz="2400" dirty="0" err="1" smtClean="0"/>
              <a:t>requirements</a:t>
            </a:r>
            <a:r>
              <a:rPr lang="hr-HR" sz="2400" dirty="0" smtClean="0"/>
              <a:t> </a:t>
            </a:r>
            <a:r>
              <a:rPr lang="hr-HR" sz="2400" dirty="0" err="1" smtClean="0"/>
              <a:t>change</a:t>
            </a:r>
            <a:r>
              <a:rPr lang="hr-HR" sz="2400" dirty="0" smtClean="0"/>
              <a:t> as </a:t>
            </a:r>
            <a:r>
              <a:rPr lang="hr-HR" sz="2400" dirty="0" err="1" smtClean="0"/>
              <a:t>sales</a:t>
            </a:r>
            <a:r>
              <a:rPr lang="hr-HR" sz="2400" dirty="0" smtClean="0"/>
              <a:t> </a:t>
            </a:r>
            <a:r>
              <a:rPr lang="hr-HR" sz="2400" dirty="0" err="1" smtClean="0"/>
              <a:t>change</a:t>
            </a:r>
            <a:endParaRPr lang="hr-HR" sz="2400" dirty="0" smtClean="0"/>
          </a:p>
          <a:p>
            <a:pPr eaLnBrk="1" hangingPunct="1">
              <a:defRPr/>
            </a:pP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project</a:t>
            </a:r>
            <a:r>
              <a:rPr lang="hr-HR" sz="2400" dirty="0" smtClean="0"/>
              <a:t> </a:t>
            </a:r>
            <a:r>
              <a:rPr lang="hr-HR" sz="2400" dirty="0" err="1" smtClean="0"/>
              <a:t>will</a:t>
            </a:r>
            <a:r>
              <a:rPr lang="hr-HR" sz="2400" dirty="0" smtClean="0"/>
              <a:t> </a:t>
            </a:r>
            <a:r>
              <a:rPr lang="hr-HR" sz="2400" dirty="0" err="1" smtClean="0"/>
              <a:t>require</a:t>
            </a:r>
            <a:r>
              <a:rPr lang="hr-HR" sz="2400" dirty="0" smtClean="0"/>
              <a:t> $20.000 </a:t>
            </a:r>
            <a:r>
              <a:rPr lang="hr-HR" sz="2400" dirty="0" err="1" smtClean="0"/>
              <a:t>in</a:t>
            </a:r>
            <a:r>
              <a:rPr lang="hr-HR" sz="2400" dirty="0" smtClean="0"/>
              <a:t> NWC at </a:t>
            </a:r>
            <a:r>
              <a:rPr lang="hr-HR" sz="2400" dirty="0" err="1" smtClean="0"/>
              <a:t>the</a:t>
            </a:r>
            <a:r>
              <a:rPr lang="hr-HR" sz="2400" dirty="0" smtClean="0"/>
              <a:t> start</a:t>
            </a:r>
          </a:p>
          <a:p>
            <a:pPr eaLnBrk="1" hangingPunct="1">
              <a:defRPr/>
            </a:pPr>
            <a:r>
              <a:rPr lang="hr-HR" sz="2400" dirty="0" smtClean="0"/>
              <a:t>Total NWC at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end</a:t>
            </a:r>
            <a:r>
              <a:rPr lang="hr-HR" sz="2400" dirty="0" smtClean="0"/>
              <a:t> </a:t>
            </a:r>
            <a:r>
              <a:rPr lang="hr-HR" sz="2400" dirty="0" err="1" smtClean="0"/>
              <a:t>of</a:t>
            </a:r>
            <a:r>
              <a:rPr lang="hr-HR" sz="2400" dirty="0" smtClean="0"/>
              <a:t> </a:t>
            </a:r>
            <a:r>
              <a:rPr lang="hr-HR" sz="2400" dirty="0" err="1" smtClean="0"/>
              <a:t>each</a:t>
            </a:r>
            <a:r>
              <a:rPr lang="hr-HR" sz="2400" dirty="0" smtClean="0"/>
              <a:t> </a:t>
            </a:r>
            <a:r>
              <a:rPr lang="hr-HR" sz="2400" dirty="0" err="1" smtClean="0"/>
              <a:t>year</a:t>
            </a:r>
            <a:r>
              <a:rPr lang="hr-HR" sz="2400" dirty="0" smtClean="0"/>
              <a:t> </a:t>
            </a:r>
            <a:r>
              <a:rPr lang="hr-HR" sz="2400" dirty="0" err="1" smtClean="0"/>
              <a:t>will</a:t>
            </a:r>
            <a:r>
              <a:rPr lang="hr-HR" sz="2400" dirty="0" smtClean="0"/>
              <a:t> </a:t>
            </a:r>
            <a:r>
              <a:rPr lang="hr-HR" sz="2400" dirty="0" err="1" smtClean="0"/>
              <a:t>be</a:t>
            </a:r>
            <a:r>
              <a:rPr lang="hr-HR" sz="2400" dirty="0" smtClean="0"/>
              <a:t> 15% </a:t>
            </a:r>
            <a:r>
              <a:rPr lang="hr-HR" sz="2400" dirty="0" err="1" smtClean="0"/>
              <a:t>of</a:t>
            </a:r>
            <a:r>
              <a:rPr lang="hr-HR" sz="2400" dirty="0" smtClean="0"/>
              <a:t> </a:t>
            </a:r>
            <a:r>
              <a:rPr lang="hr-HR" sz="2400" dirty="0" err="1" smtClean="0"/>
              <a:t>sales</a:t>
            </a:r>
            <a:r>
              <a:rPr lang="hr-HR" sz="2400" dirty="0" smtClean="0"/>
              <a:t> for </a:t>
            </a:r>
            <a:r>
              <a:rPr lang="hr-HR" sz="2400" dirty="0" err="1" smtClean="0"/>
              <a:t>that</a:t>
            </a:r>
            <a:r>
              <a:rPr lang="hr-HR" sz="2400" dirty="0" smtClean="0"/>
              <a:t> </a:t>
            </a:r>
            <a:r>
              <a:rPr lang="hr-HR" sz="2400" dirty="0" err="1" smtClean="0"/>
              <a:t>year</a:t>
            </a:r>
            <a:r>
              <a:rPr lang="hr-HR" dirty="0" smtClean="0"/>
              <a:t>  </a:t>
            </a:r>
          </a:p>
          <a:p>
            <a:pPr marL="457200" lvl="1" indent="0" eaLnBrk="1" hangingPunct="1">
              <a:buNone/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221738"/>
              </p:ext>
            </p:extLst>
          </p:nvPr>
        </p:nvGraphicFramePr>
        <p:xfrm>
          <a:off x="1403648" y="3573016"/>
          <a:ext cx="5562600" cy="190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252">
                  <a:extLst>
                    <a:ext uri="{9D8B030D-6E8A-4147-A177-3AD203B41FA5}">
                      <a16:colId xmlns:a16="http://schemas.microsoft.com/office/drawing/2014/main" val="2759305964"/>
                    </a:ext>
                  </a:extLst>
                </a:gridCol>
                <a:gridCol w="1205812">
                  <a:extLst>
                    <a:ext uri="{9D8B030D-6E8A-4147-A177-3AD203B41FA5}">
                      <a16:colId xmlns:a16="http://schemas.microsoft.com/office/drawing/2014/main" val="1198382597"/>
                    </a:ext>
                  </a:extLst>
                </a:gridCol>
                <a:gridCol w="1155041">
                  <a:extLst>
                    <a:ext uri="{9D8B030D-6E8A-4147-A177-3AD203B41FA5}">
                      <a16:colId xmlns:a16="http://schemas.microsoft.com/office/drawing/2014/main" val="323498998"/>
                    </a:ext>
                  </a:extLst>
                </a:gridCol>
                <a:gridCol w="774258">
                  <a:extLst>
                    <a:ext uri="{9D8B030D-6E8A-4147-A177-3AD203B41FA5}">
                      <a16:colId xmlns:a16="http://schemas.microsoft.com/office/drawing/2014/main" val="1703137715"/>
                    </a:ext>
                  </a:extLst>
                </a:gridCol>
                <a:gridCol w="980515">
                  <a:extLst>
                    <a:ext uri="{9D8B030D-6E8A-4147-A177-3AD203B41FA5}">
                      <a16:colId xmlns:a16="http://schemas.microsoft.com/office/drawing/2014/main" val="4045648169"/>
                    </a:ext>
                  </a:extLst>
                </a:gridCol>
                <a:gridCol w="837722">
                  <a:extLst>
                    <a:ext uri="{9D8B030D-6E8A-4147-A177-3AD203B41FA5}">
                      <a16:colId xmlns:a16="http://schemas.microsoft.com/office/drawing/2014/main" val="306984469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t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t+1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NWC needs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06187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 dirty="0">
                          <a:effectLst/>
                        </a:rPr>
                        <a:t> 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 dirty="0">
                          <a:effectLst/>
                        </a:rPr>
                        <a:t> 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 dirty="0">
                          <a:effectLst/>
                        </a:rPr>
                        <a:t> 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 dirty="0">
                          <a:effectLst/>
                        </a:rPr>
                        <a:t> 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-20.000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919783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1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20.000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0,15*360.000=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54000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20.000-54.000=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-34.000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46077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2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54.000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0,15*600.000=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90.000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54.000-90.000=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-36.000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54804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3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504636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4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46061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5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5426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6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61101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7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69692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8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 dirty="0">
                          <a:effectLst/>
                        </a:rPr>
                        <a:t> 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766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557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/>
              <a:t>4</a:t>
            </a:r>
            <a:r>
              <a:rPr lang="hr-HR" sz="3600" dirty="0" smtClean="0"/>
              <a:t>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the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</a:t>
            </a:r>
            <a:r>
              <a:rPr lang="hr-HR" sz="3600" dirty="0" smtClean="0"/>
              <a:t> </a:t>
            </a:r>
            <a:r>
              <a:rPr lang="hr-HR" sz="3600" dirty="0" err="1" smtClean="0"/>
              <a:t>cash</a:t>
            </a:r>
            <a:r>
              <a:rPr lang="hr-HR" sz="3600" dirty="0" smtClean="0"/>
              <a:t> </a:t>
            </a:r>
            <a:r>
              <a:rPr lang="hr-HR" sz="3600" dirty="0" err="1" smtClean="0"/>
              <a:t>flow</a:t>
            </a:r>
            <a:r>
              <a:rPr lang="hr-HR" sz="3600" dirty="0" smtClean="0"/>
              <a:t>: </a:t>
            </a:r>
            <a:r>
              <a:rPr lang="hr-HR" sz="3600" i="1" dirty="0" err="1" smtClean="0"/>
              <a:t>changes</a:t>
            </a:r>
            <a:r>
              <a:rPr lang="hr-HR" sz="3600" i="1" dirty="0" smtClean="0"/>
              <a:t> </a:t>
            </a:r>
            <a:r>
              <a:rPr lang="hr-HR" sz="3600" i="1" dirty="0" err="1" smtClean="0"/>
              <a:t>in</a:t>
            </a:r>
            <a:r>
              <a:rPr lang="hr-HR" sz="3600" i="1" dirty="0" smtClean="0"/>
              <a:t> NWC</a:t>
            </a:r>
            <a:endParaRPr lang="en-GB" sz="3600" i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568420"/>
              </p:ext>
            </p:extLst>
          </p:nvPr>
        </p:nvGraphicFramePr>
        <p:xfrm>
          <a:off x="971600" y="2132856"/>
          <a:ext cx="5842000" cy="190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540123310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40440203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1057079024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1031430790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176895858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19773783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t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t+1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NWC needs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09628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 dirty="0">
                          <a:effectLst/>
                        </a:rPr>
                        <a:t> 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>
                          <a:effectLst/>
                        </a:rPr>
                        <a:t> 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u="none" strike="noStrike" dirty="0">
                          <a:effectLst/>
                        </a:rPr>
                        <a:t> 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-20.000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16117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1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20.000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0,15*360.000=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54000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20.000-54.000=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-34.000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85272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2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54.000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0,15*600.000=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90.000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54.000-90.000=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-36.000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3401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3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90.000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0,15*720.000=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108.000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90.000-108.000=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-18.000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47708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4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108.000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0,15*715.000=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107.250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108.000-107.250=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750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29173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5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107.250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0,15*715.000=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99.000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107.250-99.000=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8.250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46526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6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99.000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0,15*550.000=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82.500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99.000-82.250=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16.500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83461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7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82.500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0,15*440.000=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66.000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82.250-66.000=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16.500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40465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8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66.000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0,15*330.000=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>
                          <a:effectLst/>
                        </a:rPr>
                        <a:t>49.500</a:t>
                      </a:r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 </a:t>
                      </a:r>
                      <a:r>
                        <a:rPr lang="hr-HR" sz="1100" b="1" u="none" strike="noStrike" dirty="0" smtClean="0">
                          <a:effectLst/>
                        </a:rPr>
                        <a:t>66.000-49.500=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u="none" strike="noStrike" dirty="0">
                          <a:effectLst/>
                        </a:rPr>
                        <a:t>16.500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6912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22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/>
              <a:t>4</a:t>
            </a:r>
            <a:r>
              <a:rPr lang="hr-HR" sz="3600" dirty="0" smtClean="0"/>
              <a:t>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the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</a:t>
            </a:r>
            <a:r>
              <a:rPr lang="hr-HR" sz="3600" dirty="0" smtClean="0"/>
              <a:t> </a:t>
            </a:r>
            <a:r>
              <a:rPr lang="hr-HR" sz="3600" dirty="0" err="1" smtClean="0"/>
              <a:t>cash</a:t>
            </a:r>
            <a:r>
              <a:rPr lang="hr-HR" sz="3600" dirty="0" smtClean="0"/>
              <a:t> </a:t>
            </a:r>
            <a:r>
              <a:rPr lang="hr-HR" sz="3600" dirty="0" err="1" smtClean="0"/>
              <a:t>flow</a:t>
            </a:r>
            <a:r>
              <a:rPr lang="hr-HR" sz="3600" dirty="0" smtClean="0"/>
              <a:t>: </a:t>
            </a:r>
            <a:r>
              <a:rPr lang="hr-HR" sz="3600" i="1" dirty="0" err="1" smtClean="0"/>
              <a:t>changes</a:t>
            </a:r>
            <a:r>
              <a:rPr lang="hr-HR" sz="3600" i="1" dirty="0" smtClean="0"/>
              <a:t> </a:t>
            </a:r>
            <a:r>
              <a:rPr lang="hr-HR" sz="3600" i="1" dirty="0" err="1" smtClean="0"/>
              <a:t>in</a:t>
            </a:r>
            <a:r>
              <a:rPr lang="hr-HR" sz="3600" i="1" dirty="0" smtClean="0"/>
              <a:t> NWC</a:t>
            </a:r>
            <a:endParaRPr lang="en-GB" sz="3600" i="1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629717"/>
              </p:ext>
            </p:extLst>
          </p:nvPr>
        </p:nvGraphicFramePr>
        <p:xfrm>
          <a:off x="323528" y="2060848"/>
          <a:ext cx="8229601" cy="844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2961">
                  <a:extLst>
                    <a:ext uri="{9D8B030D-6E8A-4147-A177-3AD203B41FA5}">
                      <a16:colId xmlns:a16="http://schemas.microsoft.com/office/drawing/2014/main" val="3031509699"/>
                    </a:ext>
                  </a:extLst>
                </a:gridCol>
                <a:gridCol w="1068049">
                  <a:extLst>
                    <a:ext uri="{9D8B030D-6E8A-4147-A177-3AD203B41FA5}">
                      <a16:colId xmlns:a16="http://schemas.microsoft.com/office/drawing/2014/main" val="218095305"/>
                    </a:ext>
                  </a:extLst>
                </a:gridCol>
                <a:gridCol w="1023079">
                  <a:extLst>
                    <a:ext uri="{9D8B030D-6E8A-4147-A177-3AD203B41FA5}">
                      <a16:colId xmlns:a16="http://schemas.microsoft.com/office/drawing/2014/main" val="241664946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216678545"/>
                    </a:ext>
                  </a:extLst>
                </a:gridCol>
                <a:gridCol w="1113019">
                  <a:extLst>
                    <a:ext uri="{9D8B030D-6E8A-4147-A177-3AD203B41FA5}">
                      <a16:colId xmlns:a16="http://schemas.microsoft.com/office/drawing/2014/main" val="2774099651"/>
                    </a:ext>
                  </a:extLst>
                </a:gridCol>
                <a:gridCol w="742013">
                  <a:extLst>
                    <a:ext uri="{9D8B030D-6E8A-4147-A177-3AD203B41FA5}">
                      <a16:colId xmlns:a16="http://schemas.microsoft.com/office/drawing/2014/main" val="618725748"/>
                    </a:ext>
                  </a:extLst>
                </a:gridCol>
                <a:gridCol w="598670">
                  <a:extLst>
                    <a:ext uri="{9D8B030D-6E8A-4147-A177-3AD203B41FA5}">
                      <a16:colId xmlns:a16="http://schemas.microsoft.com/office/drawing/2014/main" val="2255179091"/>
                    </a:ext>
                  </a:extLst>
                </a:gridCol>
                <a:gridCol w="598670">
                  <a:extLst>
                    <a:ext uri="{9D8B030D-6E8A-4147-A177-3AD203B41FA5}">
                      <a16:colId xmlns:a16="http://schemas.microsoft.com/office/drawing/2014/main" val="1182725417"/>
                    </a:ext>
                  </a:extLst>
                </a:gridCol>
                <a:gridCol w="598670">
                  <a:extLst>
                    <a:ext uri="{9D8B030D-6E8A-4147-A177-3AD203B41FA5}">
                      <a16:colId xmlns:a16="http://schemas.microsoft.com/office/drawing/2014/main" val="2650767472"/>
                    </a:ext>
                  </a:extLst>
                </a:gridCol>
                <a:gridCol w="598670">
                  <a:extLst>
                    <a:ext uri="{9D8B030D-6E8A-4147-A177-3AD203B41FA5}">
                      <a16:colId xmlns:a16="http://schemas.microsoft.com/office/drawing/2014/main" val="2522983484"/>
                    </a:ext>
                  </a:extLst>
                </a:gridCol>
              </a:tblGrid>
              <a:tr h="16887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0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1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2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3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4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5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6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7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8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extLst>
                  <a:ext uri="{0D108BD9-81ED-4DB2-BD59-A6C34878D82A}">
                    <a16:rowId xmlns:a16="http://schemas.microsoft.com/office/drawing/2014/main" val="3248087011"/>
                  </a:ext>
                </a:extLst>
              </a:tr>
              <a:tr h="16887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initial NWC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-20.000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extLst>
                  <a:ext uri="{0D108BD9-81ED-4DB2-BD59-A6C34878D82A}">
                    <a16:rowId xmlns:a16="http://schemas.microsoft.com/office/drawing/2014/main" val="1136195399"/>
                  </a:ext>
                </a:extLst>
              </a:tr>
              <a:tr h="16887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change in NWC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-34.000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-36.000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-18.000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750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8.250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16.500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16.500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16.500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extLst>
                  <a:ext uri="{0D108BD9-81ED-4DB2-BD59-A6C34878D82A}">
                    <a16:rowId xmlns:a16="http://schemas.microsoft.com/office/drawing/2014/main" val="878193975"/>
                  </a:ext>
                </a:extLst>
              </a:tr>
              <a:tr h="16887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 dirty="0">
                          <a:effectLst/>
                        </a:rPr>
                        <a:t>NWC </a:t>
                      </a:r>
                      <a:r>
                        <a:rPr lang="hr-HR" sz="1050" b="1" u="none" strike="noStrike" dirty="0" err="1">
                          <a:effectLst/>
                        </a:rPr>
                        <a:t>recovery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49.500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extLst>
                  <a:ext uri="{0D108BD9-81ED-4DB2-BD59-A6C34878D82A}">
                    <a16:rowId xmlns:a16="http://schemas.microsoft.com/office/drawing/2014/main" val="1282361600"/>
                  </a:ext>
                </a:extLst>
              </a:tr>
              <a:tr h="16887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total change in NWC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-20.000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-34.000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-36.000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-18.000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750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8.250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16.500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16.500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66.000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extLst>
                  <a:ext uri="{0D108BD9-81ED-4DB2-BD59-A6C34878D82A}">
                    <a16:rowId xmlns:a16="http://schemas.microsoft.com/office/drawing/2014/main" val="5983169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/>
              <a:t>4</a:t>
            </a:r>
            <a:r>
              <a:rPr lang="hr-HR" sz="3600" dirty="0" smtClean="0"/>
              <a:t>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the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</a:t>
            </a:r>
            <a:r>
              <a:rPr lang="hr-HR" sz="3600" dirty="0" smtClean="0"/>
              <a:t> </a:t>
            </a:r>
            <a:r>
              <a:rPr lang="hr-HR" sz="3600" dirty="0" err="1" smtClean="0"/>
              <a:t>cash</a:t>
            </a:r>
            <a:r>
              <a:rPr lang="hr-HR" sz="3600" dirty="0" smtClean="0"/>
              <a:t> </a:t>
            </a:r>
            <a:r>
              <a:rPr lang="hr-HR" sz="3600" dirty="0" err="1" smtClean="0"/>
              <a:t>flow</a:t>
            </a:r>
            <a:r>
              <a:rPr lang="hr-HR" sz="3600" dirty="0" smtClean="0"/>
              <a:t>: </a:t>
            </a:r>
            <a:r>
              <a:rPr lang="hr-HR" sz="3600" i="1" dirty="0" err="1" smtClean="0"/>
              <a:t>capital</a:t>
            </a:r>
            <a:r>
              <a:rPr lang="hr-HR" sz="3600" i="1" dirty="0" smtClean="0"/>
              <a:t> </a:t>
            </a:r>
            <a:r>
              <a:rPr lang="hr-HR" sz="3600" i="1" dirty="0" err="1" smtClean="0"/>
              <a:t>spending</a:t>
            </a:r>
            <a:endParaRPr lang="en-GB" sz="3600" i="1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Initial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equipment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$800.000</a:t>
            </a:r>
          </a:p>
          <a:p>
            <a:pPr eaLnBrk="1" hangingPunct="1">
              <a:defRPr/>
            </a:pP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equipment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worth</a:t>
            </a:r>
            <a:r>
              <a:rPr lang="hr-HR" dirty="0" smtClean="0"/>
              <a:t> 20% </a:t>
            </a:r>
            <a:r>
              <a:rPr lang="hr-HR" dirty="0" err="1" smtClean="0"/>
              <a:t>of</a:t>
            </a:r>
            <a:r>
              <a:rPr lang="hr-HR" dirty="0" smtClean="0"/>
              <a:t> $800.000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last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By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time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book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equipment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zero</a:t>
            </a:r>
          </a:p>
          <a:p>
            <a:pPr eaLnBrk="1" hangingPunct="1">
              <a:defRPr/>
            </a:pPr>
            <a:r>
              <a:rPr lang="hr-HR" dirty="0" err="1" smtClean="0"/>
              <a:t>Here</a:t>
            </a:r>
            <a:r>
              <a:rPr lang="hr-HR" dirty="0" smtClean="0"/>
              <a:t>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have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after</a:t>
            </a:r>
            <a:r>
              <a:rPr lang="hr-HR" dirty="0" smtClean="0"/>
              <a:t> </a:t>
            </a:r>
            <a:r>
              <a:rPr lang="hr-HR" dirty="0" err="1" smtClean="0"/>
              <a:t>tax</a:t>
            </a:r>
            <a:r>
              <a:rPr lang="hr-HR" dirty="0" smtClean="0"/>
              <a:t> 34% -&gt;</a:t>
            </a:r>
          </a:p>
          <a:p>
            <a:pPr marL="0" indent="0" eaLnBrk="1" hangingPunct="1">
              <a:buNone/>
              <a:defRPr/>
            </a:pPr>
            <a:r>
              <a:rPr lang="hr-HR" dirty="0"/>
              <a:t>	</a:t>
            </a:r>
            <a:r>
              <a:rPr lang="hr-HR" dirty="0" smtClean="0"/>
              <a:t>0,2*800.000=160.000</a:t>
            </a:r>
          </a:p>
          <a:p>
            <a:pPr marL="0" indent="0" eaLnBrk="1" hangingPunct="1">
              <a:buNone/>
              <a:defRPr/>
            </a:pPr>
            <a:r>
              <a:rPr lang="hr-HR" dirty="0"/>
              <a:t>	</a:t>
            </a:r>
            <a:r>
              <a:rPr lang="hr-HR" dirty="0" smtClean="0"/>
              <a:t>160.000*0,34=105.600  </a:t>
            </a:r>
          </a:p>
          <a:p>
            <a:pPr marL="457200" lvl="1" indent="0" eaLnBrk="1" hangingPunct="1">
              <a:buNone/>
              <a:defRPr/>
            </a:pPr>
            <a:endParaRPr lang="hr-HR" dirty="0"/>
          </a:p>
          <a:p>
            <a:pPr lvl="1" eaLnBrk="1" hangingPunct="1">
              <a:defRPr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25028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</p:spPr>
            <p:txBody>
              <a:bodyPr/>
              <a:lstStyle/>
              <a:p>
                <a:pPr eaLnBrk="1" hangingPunct="1"/>
                <a:r>
                  <a:rPr lang="hr-HR" dirty="0" smtClean="0"/>
                  <a:t>Solution: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hr-H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𝑃𝑉</m:t>
                          </m:r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=68500∗</m:t>
                          </m:r>
                          <m:d>
                            <m:dPr>
                              <m:ctrlP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  <m:t>1+0,09</m:t>
                              </m:r>
                            </m:e>
                          </m:d>
                        </m:e>
                        <m:sup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hr-HR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hr-HR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i="1">
                          <a:latin typeface="Cambria Math" panose="02040503050406030204" pitchFamily="18" charset="0"/>
                        </a:rPr>
                        <m:t>𝑃𝑉</m:t>
                      </m:r>
                      <m:r>
                        <a:rPr lang="hr-HR" i="1">
                          <a:latin typeface="Cambria Math" panose="02040503050406030204" pitchFamily="18" charset="0"/>
                        </a:rPr>
                        <m:t>=57655,08</m:t>
                      </m:r>
                    </m:oMath>
                  </m:oMathPara>
                </a14:m>
                <a:endParaRPr lang="hr-HR" dirty="0" smtClean="0"/>
              </a:p>
              <a:p>
                <a:pPr eaLnBrk="1" hangingPunct="1"/>
                <a:r>
                  <a:rPr lang="hr-HR" dirty="0" smtClean="0"/>
                  <a:t>Excel:</a:t>
                </a:r>
              </a:p>
              <a:p>
                <a:pPr eaLnBrk="1" hangingPunct="1"/>
                <a:r>
                  <a:rPr lang="hr-HR" dirty="0"/>
                  <a:t>=PV (rate, </a:t>
                </a:r>
                <a:r>
                  <a:rPr lang="hr-HR" dirty="0" err="1"/>
                  <a:t>nper</a:t>
                </a:r>
                <a:r>
                  <a:rPr lang="hr-HR" dirty="0"/>
                  <a:t>, </a:t>
                </a:r>
                <a:r>
                  <a:rPr lang="hr-HR" dirty="0" err="1"/>
                  <a:t>pmt</a:t>
                </a:r>
                <a:r>
                  <a:rPr lang="hr-HR" dirty="0"/>
                  <a:t>, [</a:t>
                </a:r>
                <a:r>
                  <a:rPr lang="hr-HR" dirty="0" err="1"/>
                  <a:t>fv</a:t>
                </a:r>
                <a:r>
                  <a:rPr lang="hr-HR" dirty="0"/>
                  <a:t>], [</a:t>
                </a:r>
                <a:r>
                  <a:rPr lang="hr-HR" dirty="0" err="1"/>
                  <a:t>type</a:t>
                </a:r>
                <a:r>
                  <a:rPr lang="hr-HR" dirty="0" smtClean="0"/>
                  <a:t>])</a:t>
                </a:r>
              </a:p>
              <a:p>
                <a:r>
                  <a:rPr lang="en-US" sz="1800" b="1" dirty="0"/>
                  <a:t>rate</a:t>
                </a:r>
                <a:r>
                  <a:rPr lang="en-US" sz="1800" dirty="0"/>
                  <a:t> - The interest rate per period.</a:t>
                </a:r>
              </a:p>
              <a:p>
                <a:r>
                  <a:rPr lang="en-US" sz="1800" b="1" dirty="0" err="1"/>
                  <a:t>nper</a:t>
                </a:r>
                <a:r>
                  <a:rPr lang="en-US" sz="1800" dirty="0"/>
                  <a:t> - The total number of payment periods.</a:t>
                </a:r>
              </a:p>
              <a:p>
                <a:r>
                  <a:rPr lang="en-US" sz="1800" b="1" dirty="0" err="1"/>
                  <a:t>pmt</a:t>
                </a:r>
                <a:r>
                  <a:rPr lang="en-US" sz="1800" dirty="0"/>
                  <a:t> - The payment made each period.</a:t>
                </a:r>
              </a:p>
              <a:p>
                <a:r>
                  <a:rPr lang="en-US" sz="1800" b="1" dirty="0" err="1"/>
                  <a:t>fv</a:t>
                </a:r>
                <a:r>
                  <a:rPr lang="en-US" sz="1800" dirty="0"/>
                  <a:t> - [optional] A cash balance you want to attain after the last payment is made. If omitted, assumed to be zero.</a:t>
                </a:r>
              </a:p>
              <a:p>
                <a:r>
                  <a:rPr lang="en-US" sz="1800" b="1" dirty="0"/>
                  <a:t>type</a:t>
                </a:r>
                <a:r>
                  <a:rPr lang="en-US" sz="1800" dirty="0"/>
                  <a:t> - </a:t>
                </a:r>
                <a:r>
                  <a:rPr lang="en-US" sz="1800" dirty="0" smtClean="0"/>
                  <a:t>0 </a:t>
                </a:r>
                <a:r>
                  <a:rPr lang="en-US" sz="1800" dirty="0"/>
                  <a:t>= end of period, 1 = beginning of period. Default is 0.</a:t>
                </a:r>
              </a:p>
              <a:p>
                <a:pPr eaLnBrk="1" hangingPunct="1"/>
                <a:endParaRPr lang="hr-HR" dirty="0" smtClean="0"/>
              </a:p>
              <a:p>
                <a:pPr marL="0" indent="0" eaLnBrk="1" hangingPunct="1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  <a:blipFill>
                <a:blip r:embed="rId2"/>
                <a:stretch>
                  <a:fillRect l="-1704" t="-1752" b="-4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876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/>
              <a:t>4</a:t>
            </a:r>
            <a:r>
              <a:rPr lang="hr-HR" sz="3600" dirty="0" smtClean="0"/>
              <a:t>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the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</a:t>
            </a:r>
            <a:r>
              <a:rPr lang="hr-HR" sz="3600" dirty="0" smtClean="0"/>
              <a:t> </a:t>
            </a:r>
            <a:r>
              <a:rPr lang="hr-HR" sz="3600" dirty="0" err="1" smtClean="0"/>
              <a:t>cash</a:t>
            </a:r>
            <a:r>
              <a:rPr lang="hr-HR" sz="3600" dirty="0" smtClean="0"/>
              <a:t> </a:t>
            </a:r>
            <a:r>
              <a:rPr lang="hr-HR" sz="3600" dirty="0" err="1" smtClean="0"/>
              <a:t>flow</a:t>
            </a:r>
            <a:r>
              <a:rPr lang="hr-HR" sz="3600" dirty="0" smtClean="0"/>
              <a:t>: </a:t>
            </a:r>
            <a:r>
              <a:rPr lang="hr-HR" sz="3600" i="1" dirty="0" err="1" smtClean="0"/>
              <a:t>capital</a:t>
            </a:r>
            <a:r>
              <a:rPr lang="hr-HR" sz="3600" i="1" dirty="0" smtClean="0"/>
              <a:t> </a:t>
            </a:r>
            <a:r>
              <a:rPr lang="hr-HR" sz="3600" i="1" dirty="0" err="1" smtClean="0"/>
              <a:t>spending</a:t>
            </a:r>
            <a:endParaRPr lang="en-GB" sz="3600" i="1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424930"/>
              </p:ext>
            </p:extLst>
          </p:nvPr>
        </p:nvGraphicFramePr>
        <p:xfrm>
          <a:off x="440117" y="1844824"/>
          <a:ext cx="8229601" cy="675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2961">
                  <a:extLst>
                    <a:ext uri="{9D8B030D-6E8A-4147-A177-3AD203B41FA5}">
                      <a16:colId xmlns:a16="http://schemas.microsoft.com/office/drawing/2014/main" val="545183029"/>
                    </a:ext>
                  </a:extLst>
                </a:gridCol>
                <a:gridCol w="1068049">
                  <a:extLst>
                    <a:ext uri="{9D8B030D-6E8A-4147-A177-3AD203B41FA5}">
                      <a16:colId xmlns:a16="http://schemas.microsoft.com/office/drawing/2014/main" val="997265780"/>
                    </a:ext>
                  </a:extLst>
                </a:gridCol>
                <a:gridCol w="1023079">
                  <a:extLst>
                    <a:ext uri="{9D8B030D-6E8A-4147-A177-3AD203B41FA5}">
                      <a16:colId xmlns:a16="http://schemas.microsoft.com/office/drawing/2014/main" val="149130613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688582059"/>
                    </a:ext>
                  </a:extLst>
                </a:gridCol>
                <a:gridCol w="1113019">
                  <a:extLst>
                    <a:ext uri="{9D8B030D-6E8A-4147-A177-3AD203B41FA5}">
                      <a16:colId xmlns:a16="http://schemas.microsoft.com/office/drawing/2014/main" val="1355817717"/>
                    </a:ext>
                  </a:extLst>
                </a:gridCol>
                <a:gridCol w="742013">
                  <a:extLst>
                    <a:ext uri="{9D8B030D-6E8A-4147-A177-3AD203B41FA5}">
                      <a16:colId xmlns:a16="http://schemas.microsoft.com/office/drawing/2014/main" val="876681026"/>
                    </a:ext>
                  </a:extLst>
                </a:gridCol>
                <a:gridCol w="598670">
                  <a:extLst>
                    <a:ext uri="{9D8B030D-6E8A-4147-A177-3AD203B41FA5}">
                      <a16:colId xmlns:a16="http://schemas.microsoft.com/office/drawing/2014/main" val="2174396301"/>
                    </a:ext>
                  </a:extLst>
                </a:gridCol>
                <a:gridCol w="598670">
                  <a:extLst>
                    <a:ext uri="{9D8B030D-6E8A-4147-A177-3AD203B41FA5}">
                      <a16:colId xmlns:a16="http://schemas.microsoft.com/office/drawing/2014/main" val="1265984450"/>
                    </a:ext>
                  </a:extLst>
                </a:gridCol>
                <a:gridCol w="598670">
                  <a:extLst>
                    <a:ext uri="{9D8B030D-6E8A-4147-A177-3AD203B41FA5}">
                      <a16:colId xmlns:a16="http://schemas.microsoft.com/office/drawing/2014/main" val="609506227"/>
                    </a:ext>
                  </a:extLst>
                </a:gridCol>
                <a:gridCol w="598670">
                  <a:extLst>
                    <a:ext uri="{9D8B030D-6E8A-4147-A177-3AD203B41FA5}">
                      <a16:colId xmlns:a16="http://schemas.microsoft.com/office/drawing/2014/main" val="1933408870"/>
                    </a:ext>
                  </a:extLst>
                </a:gridCol>
              </a:tblGrid>
              <a:tr h="168870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0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1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2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3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4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5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6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7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8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extLst>
                  <a:ext uri="{0D108BD9-81ED-4DB2-BD59-A6C34878D82A}">
                    <a16:rowId xmlns:a16="http://schemas.microsoft.com/office/drawing/2014/main" val="3462752810"/>
                  </a:ext>
                </a:extLst>
              </a:tr>
              <a:tr h="168870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initial outlay 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-800.000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extLst>
                  <a:ext uri="{0D108BD9-81ED-4DB2-BD59-A6C34878D82A}">
                    <a16:rowId xmlns:a16="http://schemas.microsoft.com/office/drawing/2014/main" val="3984088280"/>
                  </a:ext>
                </a:extLst>
              </a:tr>
              <a:tr h="168870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aftertax salvage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>
                          <a:effectLst/>
                        </a:rPr>
                        <a:t>105.600   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extLst>
                  <a:ext uri="{0D108BD9-81ED-4DB2-BD59-A6C34878D82A}">
                    <a16:rowId xmlns:a16="http://schemas.microsoft.com/office/drawing/2014/main" val="1960900835"/>
                  </a:ext>
                </a:extLst>
              </a:tr>
              <a:tr h="168870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capital spending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 dirty="0">
                          <a:effectLst/>
                        </a:rPr>
                        <a:t>-</a:t>
                      </a:r>
                      <a:r>
                        <a:rPr lang="hr-HR" sz="1000" b="1" u="none" strike="noStrike" dirty="0" smtClean="0">
                          <a:effectLst/>
                        </a:rPr>
                        <a:t>800.000</a:t>
                      </a:r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u="none" strike="noStrike">
                          <a:effectLst/>
                        </a:rPr>
                        <a:t> </a:t>
                      </a:r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u="none" strike="noStrike" dirty="0">
                          <a:effectLst/>
                        </a:rPr>
                        <a:t>105.600   </a:t>
                      </a:r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4" marR="8444" marT="8444" marB="0" anchor="b"/>
                </a:tc>
                <a:extLst>
                  <a:ext uri="{0D108BD9-81ED-4DB2-BD59-A6C34878D82A}">
                    <a16:rowId xmlns:a16="http://schemas.microsoft.com/office/drawing/2014/main" val="2636560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7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/>
              <a:t>4</a:t>
            </a:r>
            <a:r>
              <a:rPr lang="hr-HR" sz="3600" dirty="0" smtClean="0"/>
              <a:t>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projected</a:t>
            </a:r>
            <a:r>
              <a:rPr lang="hr-HR" sz="3600" dirty="0" smtClean="0"/>
              <a:t> total </a:t>
            </a:r>
            <a:r>
              <a:rPr lang="hr-HR" sz="3600" dirty="0" err="1" smtClean="0"/>
              <a:t>cash</a:t>
            </a:r>
            <a:r>
              <a:rPr lang="hr-HR" sz="3600" dirty="0" smtClean="0"/>
              <a:t> </a:t>
            </a:r>
            <a:r>
              <a:rPr lang="hr-HR" sz="3600" dirty="0" err="1" smtClean="0"/>
              <a:t>flows</a:t>
            </a:r>
            <a:r>
              <a:rPr lang="hr-HR" sz="3600" dirty="0" smtClean="0"/>
              <a:t>, NPV, IRR</a:t>
            </a:r>
            <a:endParaRPr lang="en-GB" sz="3600" i="1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23797"/>
              </p:ext>
            </p:extLst>
          </p:nvPr>
        </p:nvGraphicFramePr>
        <p:xfrm>
          <a:off x="323528" y="1916832"/>
          <a:ext cx="8229598" cy="1008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0251">
                  <a:extLst>
                    <a:ext uri="{9D8B030D-6E8A-4147-A177-3AD203B41FA5}">
                      <a16:colId xmlns:a16="http://schemas.microsoft.com/office/drawing/2014/main" val="3342824838"/>
                    </a:ext>
                  </a:extLst>
                </a:gridCol>
                <a:gridCol w="1024991">
                  <a:extLst>
                    <a:ext uri="{9D8B030D-6E8A-4147-A177-3AD203B41FA5}">
                      <a16:colId xmlns:a16="http://schemas.microsoft.com/office/drawing/2014/main" val="1751093087"/>
                    </a:ext>
                  </a:extLst>
                </a:gridCol>
                <a:gridCol w="981834">
                  <a:extLst>
                    <a:ext uri="{9D8B030D-6E8A-4147-A177-3AD203B41FA5}">
                      <a16:colId xmlns:a16="http://schemas.microsoft.com/office/drawing/2014/main" val="3842737296"/>
                    </a:ext>
                  </a:extLst>
                </a:gridCol>
                <a:gridCol w="658152">
                  <a:extLst>
                    <a:ext uri="{9D8B030D-6E8A-4147-A177-3AD203B41FA5}">
                      <a16:colId xmlns:a16="http://schemas.microsoft.com/office/drawing/2014/main" val="506620091"/>
                    </a:ext>
                  </a:extLst>
                </a:gridCol>
                <a:gridCol w="833479">
                  <a:extLst>
                    <a:ext uri="{9D8B030D-6E8A-4147-A177-3AD203B41FA5}">
                      <a16:colId xmlns:a16="http://schemas.microsoft.com/office/drawing/2014/main" val="1024939481"/>
                    </a:ext>
                  </a:extLst>
                </a:gridCol>
                <a:gridCol w="776835">
                  <a:extLst>
                    <a:ext uri="{9D8B030D-6E8A-4147-A177-3AD203B41FA5}">
                      <a16:colId xmlns:a16="http://schemas.microsoft.com/office/drawing/2014/main" val="3491787507"/>
                    </a:ext>
                  </a:extLst>
                </a:gridCol>
                <a:gridCol w="712099">
                  <a:extLst>
                    <a:ext uri="{9D8B030D-6E8A-4147-A177-3AD203B41FA5}">
                      <a16:colId xmlns:a16="http://schemas.microsoft.com/office/drawing/2014/main" val="427140901"/>
                    </a:ext>
                  </a:extLst>
                </a:gridCol>
                <a:gridCol w="574534">
                  <a:extLst>
                    <a:ext uri="{9D8B030D-6E8A-4147-A177-3AD203B41FA5}">
                      <a16:colId xmlns:a16="http://schemas.microsoft.com/office/drawing/2014/main" val="1421118386"/>
                    </a:ext>
                  </a:extLst>
                </a:gridCol>
                <a:gridCol w="639271">
                  <a:extLst>
                    <a:ext uri="{9D8B030D-6E8A-4147-A177-3AD203B41FA5}">
                      <a16:colId xmlns:a16="http://schemas.microsoft.com/office/drawing/2014/main" val="3543056818"/>
                    </a:ext>
                  </a:extLst>
                </a:gridCol>
                <a:gridCol w="658152">
                  <a:extLst>
                    <a:ext uri="{9D8B030D-6E8A-4147-A177-3AD203B41FA5}">
                      <a16:colId xmlns:a16="http://schemas.microsoft.com/office/drawing/2014/main" val="3065489530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0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1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2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3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4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5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6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7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8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3230245349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operating CF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3931982427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change in NWC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26436181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capital spending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208296526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total CF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194310560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discounted CF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 dirty="0">
                          <a:effectLst/>
                        </a:rPr>
                        <a:t> 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245918178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3789040"/>
            <a:ext cx="986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NPV= ?</a:t>
            </a:r>
          </a:p>
          <a:p>
            <a:r>
              <a:rPr lang="hr-HR" dirty="0" smtClean="0"/>
              <a:t>IRR=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3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3600" dirty="0" smtClean="0"/>
              <a:t>5. </a:t>
            </a:r>
            <a:r>
              <a:rPr lang="hr-HR" sz="3600" dirty="0" err="1" smtClean="0"/>
              <a:t>Calculate</a:t>
            </a:r>
            <a:r>
              <a:rPr lang="hr-HR" sz="3600" dirty="0" smtClean="0"/>
              <a:t> </a:t>
            </a:r>
            <a:r>
              <a:rPr lang="hr-HR" sz="3600" dirty="0" err="1" smtClean="0"/>
              <a:t>projected</a:t>
            </a:r>
            <a:r>
              <a:rPr lang="hr-HR" sz="3600" dirty="0" smtClean="0"/>
              <a:t> total </a:t>
            </a:r>
            <a:r>
              <a:rPr lang="hr-HR" sz="3600" dirty="0" err="1" smtClean="0"/>
              <a:t>cash</a:t>
            </a:r>
            <a:r>
              <a:rPr lang="hr-HR" sz="3600" dirty="0" smtClean="0"/>
              <a:t> </a:t>
            </a:r>
            <a:r>
              <a:rPr lang="hr-HR" sz="3600" dirty="0" err="1" smtClean="0"/>
              <a:t>flows</a:t>
            </a:r>
            <a:r>
              <a:rPr lang="hr-HR" sz="3600" dirty="0" smtClean="0"/>
              <a:t>, NPV, IRR</a:t>
            </a:r>
            <a:endParaRPr lang="en-GB" sz="3600" i="1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573688"/>
              </p:ext>
            </p:extLst>
          </p:nvPr>
        </p:nvGraphicFramePr>
        <p:xfrm>
          <a:off x="251520" y="1772816"/>
          <a:ext cx="8229598" cy="1008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0251">
                  <a:extLst>
                    <a:ext uri="{9D8B030D-6E8A-4147-A177-3AD203B41FA5}">
                      <a16:colId xmlns:a16="http://schemas.microsoft.com/office/drawing/2014/main" val="1692879158"/>
                    </a:ext>
                  </a:extLst>
                </a:gridCol>
                <a:gridCol w="1024991">
                  <a:extLst>
                    <a:ext uri="{9D8B030D-6E8A-4147-A177-3AD203B41FA5}">
                      <a16:colId xmlns:a16="http://schemas.microsoft.com/office/drawing/2014/main" val="1628999119"/>
                    </a:ext>
                  </a:extLst>
                </a:gridCol>
                <a:gridCol w="981834">
                  <a:extLst>
                    <a:ext uri="{9D8B030D-6E8A-4147-A177-3AD203B41FA5}">
                      <a16:colId xmlns:a16="http://schemas.microsoft.com/office/drawing/2014/main" val="2433200020"/>
                    </a:ext>
                  </a:extLst>
                </a:gridCol>
                <a:gridCol w="658152">
                  <a:extLst>
                    <a:ext uri="{9D8B030D-6E8A-4147-A177-3AD203B41FA5}">
                      <a16:colId xmlns:a16="http://schemas.microsoft.com/office/drawing/2014/main" val="4195165320"/>
                    </a:ext>
                  </a:extLst>
                </a:gridCol>
                <a:gridCol w="833479">
                  <a:extLst>
                    <a:ext uri="{9D8B030D-6E8A-4147-A177-3AD203B41FA5}">
                      <a16:colId xmlns:a16="http://schemas.microsoft.com/office/drawing/2014/main" val="2941615872"/>
                    </a:ext>
                  </a:extLst>
                </a:gridCol>
                <a:gridCol w="776835">
                  <a:extLst>
                    <a:ext uri="{9D8B030D-6E8A-4147-A177-3AD203B41FA5}">
                      <a16:colId xmlns:a16="http://schemas.microsoft.com/office/drawing/2014/main" val="3327555308"/>
                    </a:ext>
                  </a:extLst>
                </a:gridCol>
                <a:gridCol w="712099">
                  <a:extLst>
                    <a:ext uri="{9D8B030D-6E8A-4147-A177-3AD203B41FA5}">
                      <a16:colId xmlns:a16="http://schemas.microsoft.com/office/drawing/2014/main" val="2641596228"/>
                    </a:ext>
                  </a:extLst>
                </a:gridCol>
                <a:gridCol w="574534">
                  <a:extLst>
                    <a:ext uri="{9D8B030D-6E8A-4147-A177-3AD203B41FA5}">
                      <a16:colId xmlns:a16="http://schemas.microsoft.com/office/drawing/2014/main" val="455264973"/>
                    </a:ext>
                  </a:extLst>
                </a:gridCol>
                <a:gridCol w="639271">
                  <a:extLst>
                    <a:ext uri="{9D8B030D-6E8A-4147-A177-3AD203B41FA5}">
                      <a16:colId xmlns:a16="http://schemas.microsoft.com/office/drawing/2014/main" val="2767498100"/>
                    </a:ext>
                  </a:extLst>
                </a:gridCol>
                <a:gridCol w="658152">
                  <a:extLst>
                    <a:ext uri="{9D8B030D-6E8A-4147-A177-3AD203B41FA5}">
                      <a16:colId xmlns:a16="http://schemas.microsoft.com/office/drawing/2014/main" val="596187442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0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1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2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3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4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5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6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7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8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158994029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operating CF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141.169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248.113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268.673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231.973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205.790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172.790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139.790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94.604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28131238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change in NWC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-20.000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-34.000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-36.000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-18.000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750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8.250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16.500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16.500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66.000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381758702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capital spending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-800.000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 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>
                          <a:effectLst/>
                        </a:rPr>
                        <a:t>105.600   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30001153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total CF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-820.000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107.169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212.113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250.673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232.723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214.040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189.290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156.290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266.204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47988768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050" b="1" u="none" strike="noStrike">
                          <a:effectLst/>
                        </a:rPr>
                        <a:t>discounted CF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-820.000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93.190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160.388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164.821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133.060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106.416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81.835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58.755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50" b="1" u="none" strike="noStrike" dirty="0">
                          <a:effectLst/>
                        </a:rPr>
                        <a:t>87.023   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0" marR="8100" marT="8100" marB="0" anchor="b"/>
                </a:tc>
                <a:extLst>
                  <a:ext uri="{0D108BD9-81ED-4DB2-BD59-A6C34878D82A}">
                    <a16:rowId xmlns:a16="http://schemas.microsoft.com/office/drawing/2014/main" val="63037602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43608" y="3645024"/>
            <a:ext cx="149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NPV=65.488</a:t>
            </a:r>
          </a:p>
          <a:p>
            <a:r>
              <a:rPr lang="hr-HR" b="1" dirty="0" smtClean="0"/>
              <a:t>IRR=17,24%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3482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75" cy="639762"/>
          </a:xfrm>
        </p:spPr>
        <p:txBody>
          <a:bodyPr/>
          <a:lstStyle/>
          <a:p>
            <a:pPr eaLnBrk="1" hangingPunct="1"/>
            <a:r>
              <a:rPr lang="hr-HR" smtClean="0"/>
              <a:t>Nataša Šarlija</a:t>
            </a:r>
          </a:p>
        </p:txBody>
      </p:sp>
      <p:sp>
        <p:nvSpPr>
          <p:cNvPr id="4608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500063" y="2286000"/>
            <a:ext cx="4041775" cy="1643063"/>
          </a:xfrm>
        </p:spPr>
        <p:txBody>
          <a:bodyPr/>
          <a:lstStyle/>
          <a:p>
            <a:pPr eaLnBrk="1" hangingPunct="1"/>
            <a:r>
              <a:rPr lang="hr-HR" smtClean="0"/>
              <a:t>0312244052</a:t>
            </a:r>
          </a:p>
          <a:p>
            <a:pPr eaLnBrk="1" hangingPunct="1"/>
            <a:r>
              <a:rPr lang="hr-HR" smtClean="0">
                <a:hlinkClick r:id="rId2"/>
              </a:rPr>
              <a:t>natasa@efos.hr</a:t>
            </a:r>
            <a:r>
              <a:rPr lang="hr-HR" smtClean="0"/>
              <a:t> </a:t>
            </a:r>
          </a:p>
        </p:txBody>
      </p:sp>
      <p:sp>
        <p:nvSpPr>
          <p:cNvPr id="46085" name="Content Placeholder 4"/>
          <p:cNvSpPr>
            <a:spLocks noGrp="1"/>
          </p:cNvSpPr>
          <p:nvPr>
            <p:ph sz="quarter" idx="4"/>
          </p:nvPr>
        </p:nvSpPr>
        <p:spPr>
          <a:xfrm>
            <a:off x="500063" y="4286250"/>
            <a:ext cx="4041775" cy="1857375"/>
          </a:xfrm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1.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</p:spPr>
            <p:txBody>
              <a:bodyPr/>
              <a:lstStyle/>
              <a:p>
                <a:pPr eaLnBrk="1" hangingPunct="1"/>
                <a:r>
                  <a:rPr lang="hr-HR" dirty="0" smtClean="0"/>
                  <a:t>Solution: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hr-H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𝑃𝑉</m:t>
                          </m:r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=68500∗</m:t>
                          </m:r>
                          <m:d>
                            <m:dPr>
                              <m:ctrlP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r-HR" b="0" i="1" smtClean="0">
                                  <a:latin typeface="Cambria Math" panose="02040503050406030204" pitchFamily="18" charset="0"/>
                                </a:rPr>
                                <m:t>1+0,09</m:t>
                              </m:r>
                            </m:e>
                          </m:d>
                        </m:e>
                        <m:sup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hr-HR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hr-HR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i="1">
                          <a:latin typeface="Cambria Math" panose="02040503050406030204" pitchFamily="18" charset="0"/>
                        </a:rPr>
                        <m:t>𝑃𝑉</m:t>
                      </m:r>
                      <m:r>
                        <a:rPr lang="hr-HR" i="1">
                          <a:latin typeface="Cambria Math" panose="02040503050406030204" pitchFamily="18" charset="0"/>
                        </a:rPr>
                        <m:t>=57655,08</m:t>
                      </m:r>
                    </m:oMath>
                  </m:oMathPara>
                </a14:m>
                <a:endParaRPr lang="hr-HR" dirty="0" smtClean="0"/>
              </a:p>
              <a:p>
                <a:pPr eaLnBrk="1" hangingPunct="1"/>
                <a:r>
                  <a:rPr lang="hr-HR" dirty="0" smtClean="0"/>
                  <a:t>Excel:</a:t>
                </a:r>
              </a:p>
              <a:p>
                <a:pPr eaLnBrk="1" hangingPunct="1"/>
                <a:r>
                  <a:rPr lang="hr-HR" dirty="0"/>
                  <a:t>=PV (rate, </a:t>
                </a:r>
                <a:r>
                  <a:rPr lang="hr-HR" dirty="0" err="1"/>
                  <a:t>nper</a:t>
                </a:r>
                <a:r>
                  <a:rPr lang="hr-HR" dirty="0"/>
                  <a:t>, </a:t>
                </a:r>
                <a:r>
                  <a:rPr lang="hr-HR" dirty="0" err="1"/>
                  <a:t>pmt</a:t>
                </a:r>
                <a:r>
                  <a:rPr lang="hr-HR" dirty="0"/>
                  <a:t>, [</a:t>
                </a:r>
                <a:r>
                  <a:rPr lang="hr-HR" dirty="0" err="1"/>
                  <a:t>fv</a:t>
                </a:r>
                <a:r>
                  <a:rPr lang="hr-HR" dirty="0"/>
                  <a:t>], [</a:t>
                </a:r>
                <a:r>
                  <a:rPr lang="hr-HR" dirty="0" err="1"/>
                  <a:t>type</a:t>
                </a:r>
                <a:r>
                  <a:rPr lang="hr-HR" dirty="0" smtClean="0"/>
                  <a:t>])</a:t>
                </a:r>
              </a:p>
              <a:p>
                <a:pPr eaLnBrk="1" hangingPunct="1"/>
                <a:r>
                  <a:rPr lang="hr-HR" dirty="0" smtClean="0"/>
                  <a:t>=PV(0,09;2;0;-68500)</a:t>
                </a:r>
              </a:p>
              <a:p>
                <a:pPr eaLnBrk="1" hangingPunct="1"/>
                <a:endParaRPr lang="hr-HR" dirty="0" smtClean="0"/>
              </a:p>
              <a:p>
                <a:pPr marL="0" indent="0" eaLnBrk="1" hangingPunct="1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417638"/>
                <a:ext cx="8229600" cy="4525963"/>
              </a:xfrm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209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83625" cy="1143000"/>
          </a:xfrm>
        </p:spPr>
        <p:txBody>
          <a:bodyPr/>
          <a:lstStyle/>
          <a:p>
            <a:pPr eaLnBrk="1" hangingPunct="1"/>
            <a:r>
              <a:rPr lang="hr-HR" dirty="0" err="1" smtClean="0"/>
              <a:t>Present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– PV</a:t>
            </a:r>
            <a:endParaRPr lang="en-GB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7950" y="1711325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hr-HR" sz="2500" dirty="0" err="1" smtClean="0">
                <a:latin typeface="+mn-lt"/>
              </a:rPr>
              <a:t>Present</a:t>
            </a:r>
            <a:r>
              <a:rPr lang="hr-HR" sz="2500" dirty="0" smtClean="0">
                <a:latin typeface="+mn-lt"/>
              </a:rPr>
              <a:t> </a:t>
            </a:r>
            <a:r>
              <a:rPr lang="hr-HR" sz="2500" dirty="0" err="1" smtClean="0">
                <a:latin typeface="+mn-lt"/>
              </a:rPr>
              <a:t>value</a:t>
            </a:r>
            <a:r>
              <a:rPr lang="hr-HR" sz="2500" dirty="0" smtClean="0">
                <a:latin typeface="+mn-lt"/>
              </a:rPr>
              <a:t> for </a:t>
            </a:r>
            <a:r>
              <a:rPr lang="hr-HR" sz="2500" dirty="0" err="1" smtClean="0">
                <a:latin typeface="+mn-lt"/>
              </a:rPr>
              <a:t>annuity</a:t>
            </a:r>
            <a:r>
              <a:rPr lang="hr-HR" sz="2500" dirty="0" smtClean="0">
                <a:latin typeface="+mn-lt"/>
              </a:rPr>
              <a:t> </a:t>
            </a:r>
            <a:r>
              <a:rPr lang="hr-HR" sz="2500" dirty="0" err="1" smtClean="0">
                <a:latin typeface="+mn-lt"/>
              </a:rPr>
              <a:t>cash</a:t>
            </a:r>
            <a:r>
              <a:rPr lang="hr-HR" sz="2500" dirty="0" smtClean="0">
                <a:latin typeface="+mn-lt"/>
              </a:rPr>
              <a:t> </a:t>
            </a:r>
            <a:r>
              <a:rPr lang="hr-HR" sz="2500" dirty="0" err="1" smtClean="0">
                <a:latin typeface="+mn-lt"/>
              </a:rPr>
              <a:t>flows</a:t>
            </a:r>
            <a:r>
              <a:rPr lang="hr-HR" sz="2500" dirty="0" smtClean="0">
                <a:latin typeface="+mn-lt"/>
              </a:rPr>
              <a:t>:</a:t>
            </a:r>
            <a:endParaRPr lang="hr-HR" sz="2500" dirty="0">
              <a:latin typeface="+mn-lt"/>
            </a:endParaRPr>
          </a:p>
        </p:txBody>
      </p:sp>
      <p:graphicFrame>
        <p:nvGraphicFramePr>
          <p:cNvPr id="13316" name="Object 3"/>
          <p:cNvGraphicFramePr>
            <a:graphicFrameLocks noChangeAspect="1"/>
          </p:cNvGraphicFramePr>
          <p:nvPr/>
        </p:nvGraphicFramePr>
        <p:xfrm>
          <a:off x="250825" y="3429000"/>
          <a:ext cx="4176713" cy="149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9" name="Equation" r:id="rId3" imgW="1422400" imgH="508000" progId="Equation.3">
                  <p:embed/>
                </p:oleObj>
              </mc:Choice>
              <mc:Fallback>
                <p:oleObj name="Equation" r:id="rId3" imgW="1422400" imgH="50800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3429000"/>
                        <a:ext cx="4176713" cy="1490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4859338" y="1711325"/>
            <a:ext cx="4572000" cy="4770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hr-HR" sz="2500" dirty="0" err="1" smtClean="0">
                <a:latin typeface="+mn-lt"/>
              </a:rPr>
              <a:t>Present</a:t>
            </a:r>
            <a:r>
              <a:rPr lang="hr-HR" sz="2500" dirty="0" smtClean="0">
                <a:latin typeface="+mn-lt"/>
              </a:rPr>
              <a:t> </a:t>
            </a:r>
            <a:r>
              <a:rPr lang="hr-HR" sz="2500" dirty="0" err="1" smtClean="0">
                <a:latin typeface="+mn-lt"/>
              </a:rPr>
              <a:t>value</a:t>
            </a:r>
            <a:r>
              <a:rPr lang="hr-HR" sz="2500" dirty="0" smtClean="0">
                <a:latin typeface="+mn-lt"/>
              </a:rPr>
              <a:t> for </a:t>
            </a:r>
            <a:r>
              <a:rPr lang="hr-HR" sz="2500" dirty="0" err="1" smtClean="0">
                <a:latin typeface="+mn-lt"/>
              </a:rPr>
              <a:t>perpetuity</a:t>
            </a:r>
            <a:r>
              <a:rPr lang="hr-HR" sz="2500" dirty="0" smtClean="0">
                <a:latin typeface="+mn-lt"/>
              </a:rPr>
              <a:t>:</a:t>
            </a:r>
            <a:endParaRPr lang="hr-HR" sz="2500" dirty="0">
              <a:latin typeface="+mn-lt"/>
            </a:endParaRPr>
          </a:p>
        </p:txBody>
      </p:sp>
      <p:graphicFrame>
        <p:nvGraphicFramePr>
          <p:cNvPr id="13318" name="Object 5"/>
          <p:cNvGraphicFramePr>
            <a:graphicFrameLocks noChangeAspect="1"/>
          </p:cNvGraphicFramePr>
          <p:nvPr/>
        </p:nvGraphicFramePr>
        <p:xfrm>
          <a:off x="5795963" y="3284538"/>
          <a:ext cx="2066925" cy="149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0" name="Equation" r:id="rId5" imgW="545863" imgH="393529" progId="Equation.3">
                  <p:embed/>
                </p:oleObj>
              </mc:Choice>
              <mc:Fallback>
                <p:oleObj name="Equation" r:id="rId5" imgW="545863" imgH="393529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3284538"/>
                        <a:ext cx="2066925" cy="1490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PV – 2.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Your</a:t>
            </a:r>
            <a:r>
              <a:rPr lang="hr-HR" dirty="0" smtClean="0"/>
              <a:t> </a:t>
            </a:r>
            <a:r>
              <a:rPr lang="hr-HR" dirty="0" err="1" smtClean="0"/>
              <a:t>company</a:t>
            </a:r>
            <a:r>
              <a:rPr lang="hr-HR" dirty="0" smtClean="0"/>
              <a:t> </a:t>
            </a:r>
            <a:r>
              <a:rPr lang="hr-HR" dirty="0" err="1" smtClean="0"/>
              <a:t>proposes</a:t>
            </a:r>
            <a:r>
              <a:rPr lang="hr-HR" dirty="0" smtClean="0"/>
              <a:t> to </a:t>
            </a:r>
            <a:r>
              <a:rPr lang="hr-HR" dirty="0" err="1" smtClean="0"/>
              <a:t>buy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asset</a:t>
            </a:r>
            <a:r>
              <a:rPr lang="hr-HR" dirty="0" smtClean="0"/>
              <a:t> for $335.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very</a:t>
            </a:r>
            <a:r>
              <a:rPr lang="hr-HR" dirty="0" smtClean="0"/>
              <a:t> </a:t>
            </a:r>
            <a:r>
              <a:rPr lang="hr-HR" dirty="0" err="1" smtClean="0"/>
              <a:t>safe</a:t>
            </a:r>
            <a:r>
              <a:rPr lang="hr-HR" dirty="0" smtClean="0"/>
              <a:t>. You </a:t>
            </a:r>
            <a:r>
              <a:rPr lang="hr-HR" dirty="0" err="1" smtClean="0"/>
              <a:t>would</a:t>
            </a:r>
            <a:r>
              <a:rPr lang="hr-HR" dirty="0" smtClean="0"/>
              <a:t> </a:t>
            </a:r>
            <a:r>
              <a:rPr lang="hr-HR" dirty="0" err="1" smtClean="0"/>
              <a:t>sell</a:t>
            </a:r>
            <a:r>
              <a:rPr lang="hr-HR" dirty="0" smtClean="0"/>
              <a:t> </a:t>
            </a:r>
            <a:r>
              <a:rPr lang="hr-HR" dirty="0" err="1" smtClean="0"/>
              <a:t>off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asset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3 </a:t>
            </a:r>
            <a:r>
              <a:rPr lang="hr-HR" dirty="0" err="1" smtClean="0"/>
              <a:t>years</a:t>
            </a:r>
            <a:r>
              <a:rPr lang="hr-HR" dirty="0" smtClean="0"/>
              <a:t> for $400. You </a:t>
            </a:r>
            <a:r>
              <a:rPr lang="hr-HR" dirty="0" err="1" smtClean="0"/>
              <a:t>know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could</a:t>
            </a:r>
            <a:r>
              <a:rPr lang="hr-HR" dirty="0" smtClean="0"/>
              <a:t> </a:t>
            </a:r>
            <a:r>
              <a:rPr lang="hr-HR" dirty="0" err="1" smtClean="0"/>
              <a:t>invest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$335 </a:t>
            </a:r>
            <a:r>
              <a:rPr lang="hr-HR" dirty="0" err="1" smtClean="0"/>
              <a:t>elsewhere</a:t>
            </a:r>
            <a:r>
              <a:rPr lang="hr-HR" dirty="0" smtClean="0"/>
              <a:t> at 10% </a:t>
            </a:r>
            <a:r>
              <a:rPr lang="hr-HR" dirty="0" err="1" smtClean="0"/>
              <a:t>with</a:t>
            </a:r>
            <a:r>
              <a:rPr lang="hr-HR" dirty="0" smtClean="0"/>
              <a:t> </a:t>
            </a:r>
            <a:r>
              <a:rPr lang="hr-HR" dirty="0" err="1" smtClean="0"/>
              <a:t>very</a:t>
            </a:r>
            <a:r>
              <a:rPr lang="hr-HR" dirty="0" smtClean="0"/>
              <a:t> </a:t>
            </a:r>
            <a:r>
              <a:rPr lang="hr-HR" dirty="0" err="1" smtClean="0"/>
              <a:t>little</a:t>
            </a:r>
            <a:r>
              <a:rPr lang="hr-HR" dirty="0" smtClean="0"/>
              <a:t> </a:t>
            </a:r>
            <a:r>
              <a:rPr lang="hr-HR" dirty="0" err="1" smtClean="0"/>
              <a:t>risk</a:t>
            </a:r>
            <a:r>
              <a:rPr lang="hr-HR" dirty="0" smtClean="0"/>
              <a:t>.</a:t>
            </a:r>
          </a:p>
          <a:p>
            <a:pPr eaLnBrk="1" hangingPunct="1"/>
            <a:r>
              <a:rPr lang="hr-HR" dirty="0" err="1" smtClean="0"/>
              <a:t>What</a:t>
            </a:r>
            <a:r>
              <a:rPr lang="hr-HR" dirty="0" smtClean="0"/>
              <a:t> do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think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proposed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?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15846</TotalTime>
  <Words>2775</Words>
  <Application>Microsoft Office PowerPoint</Application>
  <PresentationFormat>On-screen Show (4:3)</PresentationFormat>
  <Paragraphs>1236</Paragraphs>
  <Slides>63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1" baseType="lpstr">
      <vt:lpstr>Arial</vt:lpstr>
      <vt:lpstr>Calibri</vt:lpstr>
      <vt:lpstr>Cambria Math</vt:lpstr>
      <vt:lpstr>Symbol</vt:lpstr>
      <vt:lpstr>Tahoma</vt:lpstr>
      <vt:lpstr>Times New Roman</vt:lpstr>
      <vt:lpstr>Office Theme</vt:lpstr>
      <vt:lpstr>Equation</vt:lpstr>
      <vt:lpstr>How to evaluate an entrepreneurial project</vt:lpstr>
      <vt:lpstr>Content</vt:lpstr>
      <vt:lpstr>Present value – PV</vt:lpstr>
      <vt:lpstr>Present value – PV</vt:lpstr>
      <vt:lpstr>PV – 1. Example</vt:lpstr>
      <vt:lpstr>PV – 1. Example</vt:lpstr>
      <vt:lpstr>PV – 1. Example</vt:lpstr>
      <vt:lpstr>Present value – PV</vt:lpstr>
      <vt:lpstr>PV – 2. Example</vt:lpstr>
      <vt:lpstr>PV – 2. Example</vt:lpstr>
      <vt:lpstr>PV – 2. Example</vt:lpstr>
      <vt:lpstr>PV – 3. Example</vt:lpstr>
      <vt:lpstr>PV – 3. Example</vt:lpstr>
      <vt:lpstr>PV – 3. Example</vt:lpstr>
      <vt:lpstr>PV – 4. Example</vt:lpstr>
      <vt:lpstr>PV – 4. Example</vt:lpstr>
      <vt:lpstr>PV – 5. Example</vt:lpstr>
      <vt:lpstr>PV – 5. Example</vt:lpstr>
      <vt:lpstr>Net present value – NPV</vt:lpstr>
      <vt:lpstr>Net present value – NPV</vt:lpstr>
      <vt:lpstr>NPV – 1. Example</vt:lpstr>
      <vt:lpstr>NPV – 1. Example</vt:lpstr>
      <vt:lpstr>NPV – 1. Example</vt:lpstr>
      <vt:lpstr>NPV – 1. Example</vt:lpstr>
      <vt:lpstr>NPV – 1. Example</vt:lpstr>
      <vt:lpstr>NPV – 2. Example</vt:lpstr>
      <vt:lpstr>NPV – 2. Example</vt:lpstr>
      <vt:lpstr>NPV – 3. Example</vt:lpstr>
      <vt:lpstr>NPV – 3. Example</vt:lpstr>
      <vt:lpstr>Discounted payback</vt:lpstr>
      <vt:lpstr>DP – 1. Example</vt:lpstr>
      <vt:lpstr>DP – 1. Example</vt:lpstr>
      <vt:lpstr>Internal rate of return – IRR </vt:lpstr>
      <vt:lpstr>Internal rate of return – IRR </vt:lpstr>
      <vt:lpstr>Internal rate of return – IRR </vt:lpstr>
      <vt:lpstr>Internal rate of return – IRR </vt:lpstr>
      <vt:lpstr>IRR – 1. Example</vt:lpstr>
      <vt:lpstr>IRR – 1. Example</vt:lpstr>
      <vt:lpstr>IRR – 1. Example</vt:lpstr>
      <vt:lpstr>IRR – 2. Example</vt:lpstr>
      <vt:lpstr>IRR – 2. Example</vt:lpstr>
      <vt:lpstr>IRR – 3. Example</vt:lpstr>
      <vt:lpstr>IRR – 3. Example</vt:lpstr>
      <vt:lpstr>IRR – 3. Example</vt:lpstr>
      <vt:lpstr>IRR – 3. Example</vt:lpstr>
      <vt:lpstr>Making capital investment decision</vt:lpstr>
      <vt:lpstr>Making capital investment decision</vt:lpstr>
      <vt:lpstr>Making capital investment decision</vt:lpstr>
      <vt:lpstr>1. Calculate projected revenues</vt:lpstr>
      <vt:lpstr>1. Calculate projected revenues</vt:lpstr>
      <vt:lpstr>2. Depreciation for $800.000 investment</vt:lpstr>
      <vt:lpstr>3. Calculate projected income statements</vt:lpstr>
      <vt:lpstr>3. Calculate projected income statements</vt:lpstr>
      <vt:lpstr>4. Calculate the project cash flow: operating cash flow</vt:lpstr>
      <vt:lpstr>4. Calculate the project cash flow: operating cash flow</vt:lpstr>
      <vt:lpstr>4. Calculate the project cash flow: changes in NWC</vt:lpstr>
      <vt:lpstr>4. Calculate the project cash flow: changes in NWC</vt:lpstr>
      <vt:lpstr>4. Calculate the project cash flow: changes in NWC</vt:lpstr>
      <vt:lpstr>4. Calculate the project cash flow: capital spending</vt:lpstr>
      <vt:lpstr>4. Calculate the project cash flow: capital spending</vt:lpstr>
      <vt:lpstr>4. Calculate projected total cash flows, NPV, IRR</vt:lpstr>
      <vt:lpstr>5. Calculate projected total cash flows, NPV, IRR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Mirta</dc:creator>
  <cp:lastModifiedBy>Nataša Šarlija</cp:lastModifiedBy>
  <cp:revision>160</cp:revision>
  <dcterms:created xsi:type="dcterms:W3CDTF">2011-11-28T10:27:33Z</dcterms:created>
  <dcterms:modified xsi:type="dcterms:W3CDTF">2019-11-21T20:09:30Z</dcterms:modified>
</cp:coreProperties>
</file>