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3" r:id="rId6"/>
    <p:sldId id="265" r:id="rId7"/>
    <p:sldId id="267" r:id="rId8"/>
    <p:sldId id="268" r:id="rId9"/>
    <p:sldId id="271" r:id="rId10"/>
    <p:sldId id="272" r:id="rId11"/>
    <p:sldId id="273" r:id="rId12"/>
    <p:sldId id="274" r:id="rId13"/>
    <p:sldId id="259" r:id="rId14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0043"/>
    <a:srgbClr val="E802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2" autoAdjust="0"/>
    <p:restoredTop sz="94671" autoAdjust="0"/>
  </p:normalViewPr>
  <p:slideViewPr>
    <p:cSldViewPr>
      <p:cViewPr varScale="1">
        <p:scale>
          <a:sx n="125" d="100"/>
          <a:sy n="125" d="100"/>
        </p:scale>
        <p:origin x="147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6ED40D2-6BB3-4360-AD39-C317B5438935}" type="datetimeFigureOut">
              <a:rPr lang="hr-HR"/>
              <a:pPr>
                <a:defRPr/>
              </a:pPr>
              <a:t>21.11.2019.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6F7EF8D-EA7D-4704-9F50-B9D0E30C8CF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67576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7EF8D-EA7D-4704-9F50-B9D0E30C8CFC}" type="slidenum">
              <a:rPr lang="hr-HR" smtClean="0"/>
              <a:pPr>
                <a:defRPr/>
              </a:pPr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37893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3000375" y="58578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hr-HR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786058"/>
            <a:ext cx="5929354" cy="1457334"/>
          </a:xfrm>
        </p:spPr>
        <p:txBody>
          <a:bodyPr>
            <a:noAutofit/>
          </a:bodyPr>
          <a:lstStyle>
            <a:lvl1pPr algn="l">
              <a:defRPr sz="4400"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4357694"/>
            <a:ext cx="4929222" cy="714380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36507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004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0375" y="5929313"/>
            <a:ext cx="2895600" cy="571500"/>
          </a:xfrm>
          <a:prstGeom prst="rect">
            <a:avLst/>
          </a:prstGeom>
        </p:spPr>
        <p:txBody>
          <a:bodyPr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/>
              <a:t>Profesor</a:t>
            </a:r>
          </a:p>
          <a:p>
            <a:pPr>
              <a:defRPr/>
            </a:pPr>
            <a:r>
              <a:rPr lang="hr-HR"/>
              <a:t>Datum</a:t>
            </a:r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9824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004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0375" y="5929313"/>
            <a:ext cx="2895600" cy="571500"/>
          </a:xfrm>
          <a:prstGeom prst="rect">
            <a:avLst/>
          </a:prstGeom>
        </p:spPr>
        <p:txBody>
          <a:bodyPr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/>
              <a:t>Profesor</a:t>
            </a:r>
          </a:p>
          <a:p>
            <a:pPr>
              <a:defRPr/>
            </a:pPr>
            <a:r>
              <a:rPr lang="hr-HR"/>
              <a:t>Datum</a:t>
            </a:r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9788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C4004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8291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034" y="2285992"/>
            <a:ext cx="4041775" cy="1643074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034" y="4286256"/>
            <a:ext cx="4041775" cy="1857388"/>
          </a:xfrm>
        </p:spPr>
        <p:txBody>
          <a:bodyPr/>
          <a:lstStyle>
            <a:lvl1pPr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7733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natasa@efos.hr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428625" y="2786063"/>
            <a:ext cx="5929313" cy="1457325"/>
          </a:xfrm>
        </p:spPr>
        <p:txBody>
          <a:bodyPr/>
          <a:lstStyle/>
          <a:p>
            <a:pPr eaLnBrk="1" hangingPunct="1"/>
            <a:r>
              <a:rPr lang="hr-HR" sz="4000" dirty="0" err="1" smtClean="0"/>
              <a:t>Financing</a:t>
            </a:r>
            <a:r>
              <a:rPr lang="hr-HR" sz="4000" dirty="0" smtClean="0"/>
              <a:t> </a:t>
            </a:r>
            <a:r>
              <a:rPr lang="hr-HR" sz="4000" dirty="0" err="1" smtClean="0"/>
              <a:t>through</a:t>
            </a:r>
            <a:r>
              <a:rPr lang="hr-HR" sz="4000" dirty="0" smtClean="0"/>
              <a:t> </a:t>
            </a:r>
            <a:r>
              <a:rPr lang="hr-HR" sz="4000" dirty="0" err="1" smtClean="0"/>
              <a:t>venture</a:t>
            </a:r>
            <a:r>
              <a:rPr lang="hr-HR" sz="4000" dirty="0" smtClean="0"/>
              <a:t> </a:t>
            </a:r>
            <a:r>
              <a:rPr lang="hr-HR" sz="4000" dirty="0" err="1" smtClean="0"/>
              <a:t>life</a:t>
            </a:r>
            <a:r>
              <a:rPr lang="hr-HR" sz="4000" dirty="0" smtClean="0"/>
              <a:t> </a:t>
            </a:r>
            <a:r>
              <a:rPr lang="hr-HR" sz="4000" dirty="0" err="1" smtClean="0"/>
              <a:t>cycle</a:t>
            </a:r>
            <a:endParaRPr lang="hr-HR" sz="4000" dirty="0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428625" y="4357688"/>
            <a:ext cx="4929188" cy="71437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hr-HR" dirty="0" smtClean="0"/>
              <a:t>Nataša Šarlija</a:t>
            </a:r>
          </a:p>
          <a:p>
            <a:pPr eaLnBrk="1" hangingPunct="1">
              <a:defRPr/>
            </a:pPr>
            <a:r>
              <a:rPr lang="hr-HR" dirty="0" smtClean="0"/>
              <a:t>ICES, 07. i 08.</a:t>
            </a:r>
            <a:r>
              <a:rPr lang="en-US" dirty="0" smtClean="0"/>
              <a:t>1</a:t>
            </a:r>
            <a:r>
              <a:rPr lang="hr-HR" dirty="0" smtClean="0"/>
              <a:t>1.2019.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Financing</a:t>
            </a:r>
            <a:r>
              <a:rPr lang="hr-HR" dirty="0" smtClean="0"/>
              <a:t>: </a:t>
            </a:r>
            <a:r>
              <a:rPr lang="hr-HR" dirty="0" err="1" smtClean="0"/>
              <a:t>Survival</a:t>
            </a:r>
            <a:r>
              <a:rPr lang="hr-HR" dirty="0" smtClean="0"/>
              <a:t> </a:t>
            </a:r>
            <a:r>
              <a:rPr lang="hr-HR" dirty="0" err="1" smtClean="0"/>
              <a:t>stage</a:t>
            </a:r>
            <a:endParaRPr lang="en-GB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r>
              <a:rPr lang="hr-HR" dirty="0" smtClean="0"/>
              <a:t>First-</a:t>
            </a:r>
            <a:r>
              <a:rPr lang="hr-HR" dirty="0" err="1" smtClean="0"/>
              <a:t>round</a:t>
            </a:r>
            <a:r>
              <a:rPr lang="hr-HR" dirty="0" smtClean="0"/>
              <a:t> </a:t>
            </a:r>
            <a:r>
              <a:rPr lang="hr-HR" dirty="0" err="1" smtClean="0"/>
              <a:t>financing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external</a:t>
            </a:r>
            <a:r>
              <a:rPr lang="hr-HR" dirty="0" smtClean="0"/>
              <a:t> </a:t>
            </a:r>
            <a:r>
              <a:rPr lang="hr-HR" dirty="0" err="1" smtClean="0"/>
              <a:t>equity</a:t>
            </a:r>
            <a:r>
              <a:rPr lang="hr-HR" dirty="0" smtClean="0"/>
              <a:t> </a:t>
            </a:r>
            <a:r>
              <a:rPr lang="hr-HR" dirty="0" err="1" smtClean="0"/>
              <a:t>financing</a:t>
            </a:r>
            <a:r>
              <a:rPr lang="hr-HR" dirty="0" smtClean="0"/>
              <a:t> </a:t>
            </a:r>
            <a:r>
              <a:rPr lang="hr-HR" dirty="0" err="1" smtClean="0"/>
              <a:t>provided</a:t>
            </a:r>
            <a:r>
              <a:rPr lang="hr-HR" dirty="0" smtClean="0"/>
              <a:t> </a:t>
            </a:r>
            <a:r>
              <a:rPr lang="hr-HR" dirty="0" err="1" smtClean="0"/>
              <a:t>by</a:t>
            </a:r>
            <a:r>
              <a:rPr lang="hr-HR" dirty="0" smtClean="0"/>
              <a:t> </a:t>
            </a:r>
            <a:r>
              <a:rPr lang="hr-HR" dirty="0" err="1" smtClean="0"/>
              <a:t>venture</a:t>
            </a:r>
            <a:r>
              <a:rPr lang="hr-HR" dirty="0" smtClean="0"/>
              <a:t> </a:t>
            </a:r>
            <a:r>
              <a:rPr lang="hr-HR" dirty="0" err="1" smtClean="0"/>
              <a:t>investors</a:t>
            </a:r>
            <a:r>
              <a:rPr lang="hr-HR" dirty="0" smtClean="0"/>
              <a:t> to </a:t>
            </a:r>
            <a:r>
              <a:rPr lang="hr-HR" dirty="0" err="1" smtClean="0"/>
              <a:t>cover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shortfalls</a:t>
            </a:r>
            <a:r>
              <a:rPr lang="hr-HR" dirty="0" smtClean="0"/>
              <a:t> </a:t>
            </a:r>
            <a:r>
              <a:rPr lang="hr-HR" dirty="0" err="1" smtClean="0"/>
              <a:t>when</a:t>
            </a:r>
            <a:r>
              <a:rPr lang="hr-HR" dirty="0" smtClean="0"/>
              <a:t> </a:t>
            </a:r>
            <a:r>
              <a:rPr lang="hr-HR" dirty="0" err="1" smtClean="0"/>
              <a:t>expenses</a:t>
            </a:r>
            <a:r>
              <a:rPr lang="hr-HR" dirty="0" smtClean="0"/>
              <a:t> and </a:t>
            </a:r>
            <a:r>
              <a:rPr lang="hr-HR" dirty="0" err="1" smtClean="0"/>
              <a:t>investments</a:t>
            </a:r>
            <a:r>
              <a:rPr lang="hr-HR" dirty="0" smtClean="0"/>
              <a:t> </a:t>
            </a:r>
            <a:r>
              <a:rPr lang="hr-HR" dirty="0" err="1" smtClean="0"/>
              <a:t>exceed</a:t>
            </a:r>
            <a:r>
              <a:rPr lang="hr-HR" dirty="0" smtClean="0"/>
              <a:t> </a:t>
            </a:r>
            <a:r>
              <a:rPr lang="hr-HR" dirty="0" err="1" smtClean="0"/>
              <a:t>revenues</a:t>
            </a:r>
            <a:endParaRPr lang="hr-HR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435713"/>
              </p:ext>
            </p:extLst>
          </p:nvPr>
        </p:nvGraphicFramePr>
        <p:xfrm>
          <a:off x="971600" y="1402398"/>
          <a:ext cx="6408711" cy="234797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3367915870"/>
                    </a:ext>
                  </a:extLst>
                </a:gridCol>
                <a:gridCol w="2302081">
                  <a:extLst>
                    <a:ext uri="{9D8B030D-6E8A-4147-A177-3AD203B41FA5}">
                      <a16:colId xmlns:a16="http://schemas.microsoft.com/office/drawing/2014/main" val="3192439938"/>
                    </a:ext>
                  </a:extLst>
                </a:gridCol>
                <a:gridCol w="2306430">
                  <a:extLst>
                    <a:ext uri="{9D8B030D-6E8A-4147-A177-3AD203B41FA5}">
                      <a16:colId xmlns:a16="http://schemas.microsoft.com/office/drawing/2014/main" val="36535543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Life cycle stage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Types of financing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Major sources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0928004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Survival stage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First-round financing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Business operations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70748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Venture capitalists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65805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Suppliers and customers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1843099"/>
                  </a:ext>
                </a:extLst>
              </a:tr>
              <a:tr h="85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Government assistance programs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4373260"/>
                  </a:ext>
                </a:extLst>
              </a:tr>
              <a:tr h="85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Commercial banks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4326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352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Financing</a:t>
            </a:r>
            <a:r>
              <a:rPr lang="hr-HR" dirty="0" smtClean="0"/>
              <a:t>: </a:t>
            </a:r>
            <a:r>
              <a:rPr lang="hr-HR" dirty="0" err="1" smtClean="0"/>
              <a:t>Rapid-growth</a:t>
            </a:r>
            <a:r>
              <a:rPr lang="hr-HR" dirty="0" smtClean="0"/>
              <a:t> </a:t>
            </a:r>
            <a:r>
              <a:rPr lang="hr-HR" dirty="0" err="1" smtClean="0"/>
              <a:t>stage</a:t>
            </a:r>
            <a:endParaRPr lang="en-GB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r>
              <a:rPr lang="hr-HR" dirty="0" err="1" smtClean="0"/>
              <a:t>Operating</a:t>
            </a:r>
            <a:r>
              <a:rPr lang="hr-HR" dirty="0" smtClean="0"/>
              <a:t> </a:t>
            </a:r>
            <a:r>
              <a:rPr lang="hr-HR" dirty="0" err="1" smtClean="0"/>
              <a:t>flows</a:t>
            </a:r>
            <a:r>
              <a:rPr lang="hr-HR" dirty="0" smtClean="0"/>
              <a:t> – </a:t>
            </a:r>
            <a:r>
              <a:rPr lang="hr-HR" dirty="0" err="1" smtClean="0"/>
              <a:t>inadequate</a:t>
            </a:r>
            <a:r>
              <a:rPr lang="hr-HR" dirty="0" smtClean="0"/>
              <a:t> to </a:t>
            </a:r>
            <a:r>
              <a:rPr lang="hr-HR" dirty="0" err="1" smtClean="0"/>
              <a:t>finance</a:t>
            </a:r>
            <a:r>
              <a:rPr lang="hr-HR" dirty="0" smtClean="0"/>
              <a:t> </a:t>
            </a:r>
            <a:r>
              <a:rPr lang="hr-HR" dirty="0" err="1" smtClean="0"/>
              <a:t>desired</a:t>
            </a:r>
            <a:r>
              <a:rPr lang="hr-HR" dirty="0" smtClean="0"/>
              <a:t> rate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growth</a:t>
            </a:r>
            <a:endParaRPr lang="hr-HR" dirty="0" smtClean="0"/>
          </a:p>
          <a:p>
            <a:r>
              <a:rPr lang="hr-HR" dirty="0" err="1" smtClean="0"/>
              <a:t>Financing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for </a:t>
            </a:r>
            <a:r>
              <a:rPr lang="hr-HR" dirty="0" err="1" smtClean="0"/>
              <a:t>working</a:t>
            </a:r>
            <a:r>
              <a:rPr lang="hr-HR" dirty="0" smtClean="0"/>
              <a:t> </a:t>
            </a:r>
            <a:r>
              <a:rPr lang="hr-HR" dirty="0" err="1" smtClean="0"/>
              <a:t>capital</a:t>
            </a:r>
            <a:r>
              <a:rPr lang="hr-HR" dirty="0" smtClean="0"/>
              <a:t> </a:t>
            </a:r>
            <a:r>
              <a:rPr lang="hr-HR" dirty="0" err="1" smtClean="0"/>
              <a:t>expansion</a:t>
            </a:r>
            <a:endParaRPr lang="hr-HR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867373"/>
              </p:ext>
            </p:extLst>
          </p:nvPr>
        </p:nvGraphicFramePr>
        <p:xfrm>
          <a:off x="1187624" y="1600200"/>
          <a:ext cx="5755005" cy="234797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18335">
                  <a:extLst>
                    <a:ext uri="{9D8B030D-6E8A-4147-A177-3AD203B41FA5}">
                      <a16:colId xmlns:a16="http://schemas.microsoft.com/office/drawing/2014/main" val="3198015845"/>
                    </a:ext>
                  </a:extLst>
                </a:gridCol>
                <a:gridCol w="1918335">
                  <a:extLst>
                    <a:ext uri="{9D8B030D-6E8A-4147-A177-3AD203B41FA5}">
                      <a16:colId xmlns:a16="http://schemas.microsoft.com/office/drawing/2014/main" val="1911390959"/>
                    </a:ext>
                  </a:extLst>
                </a:gridCol>
                <a:gridCol w="1918335">
                  <a:extLst>
                    <a:ext uri="{9D8B030D-6E8A-4147-A177-3AD203B41FA5}">
                      <a16:colId xmlns:a16="http://schemas.microsoft.com/office/drawing/2014/main" val="27116419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Life cycle stage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Types of financing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Major sources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7347164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Rapid-growth stage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Second-round financing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Business operations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994034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Mezzanine financing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Suppliers and customers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509944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Commercial banks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92978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Investment bankers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75259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54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Financing</a:t>
            </a:r>
            <a:r>
              <a:rPr lang="hr-HR" dirty="0" smtClean="0"/>
              <a:t>: </a:t>
            </a:r>
            <a:r>
              <a:rPr lang="hr-HR" dirty="0" err="1" smtClean="0"/>
              <a:t>Early</a:t>
            </a:r>
            <a:r>
              <a:rPr lang="hr-HR" dirty="0" smtClean="0"/>
              <a:t> </a:t>
            </a:r>
            <a:r>
              <a:rPr lang="hr-HR" dirty="0" err="1" smtClean="0"/>
              <a:t>maturity</a:t>
            </a:r>
            <a:r>
              <a:rPr lang="hr-HR" dirty="0" smtClean="0"/>
              <a:t> </a:t>
            </a:r>
            <a:r>
              <a:rPr lang="hr-HR" dirty="0" err="1" smtClean="0"/>
              <a:t>stage</a:t>
            </a:r>
            <a:endParaRPr lang="en-GB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r>
              <a:rPr lang="hr-HR" dirty="0" err="1" smtClean="0"/>
              <a:t>Retained</a:t>
            </a:r>
            <a:r>
              <a:rPr lang="hr-HR" dirty="0" smtClean="0"/>
              <a:t> </a:t>
            </a:r>
            <a:r>
              <a:rPr lang="hr-HR" dirty="0" err="1" smtClean="0"/>
              <a:t>earnings</a:t>
            </a:r>
            <a:r>
              <a:rPr lang="hr-HR" dirty="0" smtClean="0"/>
              <a:t> </a:t>
            </a:r>
            <a:r>
              <a:rPr lang="hr-HR" dirty="0" err="1" smtClean="0"/>
              <a:t>from</a:t>
            </a:r>
            <a:r>
              <a:rPr lang="hr-HR" dirty="0" smtClean="0"/>
              <a:t> </a:t>
            </a:r>
            <a:r>
              <a:rPr lang="hr-HR" dirty="0" err="1" smtClean="0"/>
              <a:t>business</a:t>
            </a:r>
            <a:r>
              <a:rPr lang="hr-HR" dirty="0" smtClean="0"/>
              <a:t> </a:t>
            </a:r>
            <a:r>
              <a:rPr lang="hr-HR" dirty="0" err="1" smtClean="0"/>
              <a:t>opperations</a:t>
            </a:r>
            <a:r>
              <a:rPr lang="hr-HR" dirty="0" smtClean="0"/>
              <a:t> are a major </a:t>
            </a:r>
            <a:r>
              <a:rPr lang="hr-HR" dirty="0" err="1" smtClean="0"/>
              <a:t>source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financing</a:t>
            </a:r>
            <a:endParaRPr lang="hr-HR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859287"/>
              </p:ext>
            </p:extLst>
          </p:nvPr>
        </p:nvGraphicFramePr>
        <p:xfrm>
          <a:off x="1403648" y="1772816"/>
          <a:ext cx="5754370" cy="176098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17700">
                  <a:extLst>
                    <a:ext uri="{9D8B030D-6E8A-4147-A177-3AD203B41FA5}">
                      <a16:colId xmlns:a16="http://schemas.microsoft.com/office/drawing/2014/main" val="1322138093"/>
                    </a:ext>
                  </a:extLst>
                </a:gridCol>
                <a:gridCol w="1918335">
                  <a:extLst>
                    <a:ext uri="{9D8B030D-6E8A-4147-A177-3AD203B41FA5}">
                      <a16:colId xmlns:a16="http://schemas.microsoft.com/office/drawing/2014/main" val="71475871"/>
                    </a:ext>
                  </a:extLst>
                </a:gridCol>
                <a:gridCol w="1918335">
                  <a:extLst>
                    <a:ext uri="{9D8B030D-6E8A-4147-A177-3AD203B41FA5}">
                      <a16:colId xmlns:a16="http://schemas.microsoft.com/office/drawing/2014/main" val="7940877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Life cycle stage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Types of financing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Major sources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04519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Early-maturity stage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Obtaining bank loans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Business opperations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03306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Issuing bonds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Commercial banks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5263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Issuing stocks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Investment bankers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443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38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 </a:t>
            </a:r>
          </a:p>
        </p:txBody>
      </p:sp>
      <p:sp>
        <p:nvSpPr>
          <p:cNvPr id="460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829175" cy="639762"/>
          </a:xfrm>
        </p:spPr>
        <p:txBody>
          <a:bodyPr/>
          <a:lstStyle/>
          <a:p>
            <a:pPr eaLnBrk="1" hangingPunct="1"/>
            <a:r>
              <a:rPr lang="hr-HR" smtClean="0"/>
              <a:t>Nataša Šarlija</a:t>
            </a:r>
          </a:p>
        </p:txBody>
      </p:sp>
      <p:sp>
        <p:nvSpPr>
          <p:cNvPr id="4608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500063" y="2286000"/>
            <a:ext cx="4041775" cy="1643063"/>
          </a:xfrm>
        </p:spPr>
        <p:txBody>
          <a:bodyPr/>
          <a:lstStyle/>
          <a:p>
            <a:pPr eaLnBrk="1" hangingPunct="1"/>
            <a:r>
              <a:rPr lang="hr-HR" smtClean="0"/>
              <a:t>0312244052</a:t>
            </a:r>
          </a:p>
          <a:p>
            <a:pPr eaLnBrk="1" hangingPunct="1"/>
            <a:r>
              <a:rPr lang="hr-HR" smtClean="0">
                <a:hlinkClick r:id="rId2"/>
              </a:rPr>
              <a:t>natasa@efos.hr</a:t>
            </a:r>
            <a:r>
              <a:rPr lang="hr-HR" smtClean="0"/>
              <a:t> </a:t>
            </a:r>
          </a:p>
        </p:txBody>
      </p:sp>
      <p:sp>
        <p:nvSpPr>
          <p:cNvPr id="46085" name="Content Placeholder 4"/>
          <p:cNvSpPr>
            <a:spLocks noGrp="1"/>
          </p:cNvSpPr>
          <p:nvPr>
            <p:ph sz="quarter" idx="4"/>
          </p:nvPr>
        </p:nvSpPr>
        <p:spPr>
          <a:xfrm>
            <a:off x="500063" y="4286250"/>
            <a:ext cx="4041775" cy="1857375"/>
          </a:xfrm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Life </a:t>
            </a:r>
            <a:r>
              <a:rPr lang="hr-HR" dirty="0" err="1" smtClean="0"/>
              <a:t>cycle</a:t>
            </a:r>
            <a:r>
              <a:rPr lang="hr-HR" dirty="0" smtClean="0"/>
              <a:t> </a:t>
            </a:r>
            <a:r>
              <a:rPr lang="hr-HR" dirty="0" err="1" smtClean="0"/>
              <a:t>stages</a:t>
            </a:r>
            <a:endParaRPr lang="hr-HR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Development </a:t>
            </a:r>
            <a:r>
              <a:rPr lang="hr-HR" dirty="0" err="1" smtClean="0"/>
              <a:t>stage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Startup</a:t>
            </a:r>
            <a:r>
              <a:rPr lang="hr-HR" dirty="0" smtClean="0"/>
              <a:t> </a:t>
            </a:r>
            <a:r>
              <a:rPr lang="hr-HR" dirty="0" err="1" smtClean="0"/>
              <a:t>stage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Survival</a:t>
            </a:r>
            <a:r>
              <a:rPr lang="hr-HR" dirty="0" smtClean="0"/>
              <a:t> </a:t>
            </a:r>
            <a:r>
              <a:rPr lang="hr-HR" dirty="0" err="1" smtClean="0"/>
              <a:t>stage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Rapid-growth</a:t>
            </a:r>
            <a:r>
              <a:rPr lang="hr-HR" dirty="0" smtClean="0"/>
              <a:t> </a:t>
            </a:r>
            <a:r>
              <a:rPr lang="hr-HR" dirty="0" err="1" smtClean="0"/>
              <a:t>stage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Early-maturity</a:t>
            </a:r>
            <a:r>
              <a:rPr lang="hr-HR" dirty="0" smtClean="0"/>
              <a:t> </a:t>
            </a:r>
            <a:r>
              <a:rPr lang="hr-HR" dirty="0" err="1" smtClean="0"/>
              <a:t>stage</a:t>
            </a:r>
            <a:endParaRPr lang="hr-HR" dirty="0" smtClean="0"/>
          </a:p>
          <a:p>
            <a:pPr eaLnBrk="1" hangingPunct="1"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Development </a:t>
            </a:r>
            <a:r>
              <a:rPr lang="hr-HR" dirty="0" err="1" smtClean="0"/>
              <a:t>stage</a:t>
            </a:r>
            <a:endParaRPr lang="hr-HR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venture</a:t>
            </a:r>
            <a:r>
              <a:rPr lang="hr-HR" dirty="0" smtClean="0"/>
              <a:t> </a:t>
            </a:r>
            <a:r>
              <a:rPr lang="hr-HR" dirty="0" err="1" smtClean="0"/>
              <a:t>progresses</a:t>
            </a:r>
            <a:r>
              <a:rPr lang="hr-HR" dirty="0" smtClean="0"/>
              <a:t> </a:t>
            </a:r>
            <a:r>
              <a:rPr lang="hr-HR" dirty="0" err="1" smtClean="0"/>
              <a:t>from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idea</a:t>
            </a:r>
            <a:r>
              <a:rPr lang="hr-HR" dirty="0" smtClean="0"/>
              <a:t> to a </a:t>
            </a:r>
            <a:r>
              <a:rPr lang="hr-HR" dirty="0" err="1" smtClean="0"/>
              <a:t>promissing</a:t>
            </a:r>
            <a:r>
              <a:rPr lang="hr-HR" dirty="0" smtClean="0"/>
              <a:t> </a:t>
            </a:r>
            <a:r>
              <a:rPr lang="hr-HR" dirty="0" err="1" smtClean="0"/>
              <a:t>business</a:t>
            </a:r>
            <a:r>
              <a:rPr lang="hr-HR" dirty="0" smtClean="0"/>
              <a:t> </a:t>
            </a:r>
            <a:r>
              <a:rPr lang="hr-HR" dirty="0" err="1" smtClean="0"/>
              <a:t>opportunity</a:t>
            </a:r>
            <a:endParaRPr lang="hr-HR" dirty="0" smtClean="0"/>
          </a:p>
          <a:p>
            <a:pPr eaLnBrk="1" hangingPunct="1"/>
            <a:r>
              <a:rPr lang="hr-HR" dirty="0" err="1" smtClean="0"/>
              <a:t>Producing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prototype</a:t>
            </a:r>
            <a:r>
              <a:rPr lang="hr-HR" dirty="0" smtClean="0"/>
              <a:t>, </a:t>
            </a:r>
            <a:r>
              <a:rPr lang="hr-HR" dirty="0" err="1" smtClean="0"/>
              <a:t>delivering</a:t>
            </a:r>
            <a:r>
              <a:rPr lang="hr-HR" dirty="0" smtClean="0"/>
              <a:t> a </a:t>
            </a:r>
            <a:r>
              <a:rPr lang="hr-HR" dirty="0" err="1" smtClean="0"/>
              <a:t>trial</a:t>
            </a:r>
            <a:r>
              <a:rPr lang="hr-HR" dirty="0" smtClean="0"/>
              <a:t> </a:t>
            </a:r>
            <a:r>
              <a:rPr lang="hr-HR" dirty="0" err="1" smtClean="0"/>
              <a:t>service</a:t>
            </a:r>
            <a:r>
              <a:rPr lang="hr-HR" dirty="0" smtClean="0"/>
              <a:t> </a:t>
            </a:r>
            <a:r>
              <a:rPr lang="hr-HR" dirty="0" err="1" smtClean="0"/>
              <a:t>or</a:t>
            </a:r>
            <a:r>
              <a:rPr lang="hr-HR" dirty="0" smtClean="0"/>
              <a:t> </a:t>
            </a:r>
            <a:r>
              <a:rPr lang="hr-HR" dirty="0" err="1" smtClean="0"/>
              <a:t>implementing</a:t>
            </a:r>
            <a:r>
              <a:rPr lang="hr-HR" dirty="0" smtClean="0"/>
              <a:t> a </a:t>
            </a:r>
            <a:r>
              <a:rPr lang="hr-HR" dirty="0" err="1" smtClean="0"/>
              <a:t>trial</a:t>
            </a:r>
            <a:r>
              <a:rPr lang="hr-HR" dirty="0" smtClean="0"/>
              <a:t> </a:t>
            </a:r>
            <a:r>
              <a:rPr lang="hr-HR" dirty="0" err="1" smtClean="0"/>
              <a:t>process</a:t>
            </a:r>
            <a:endParaRPr lang="hr-HR" dirty="0" smtClean="0"/>
          </a:p>
          <a:p>
            <a:pPr eaLnBrk="1" hangingPunct="1"/>
            <a:r>
              <a:rPr lang="hr-HR" dirty="0" smtClean="0"/>
              <a:t>One </a:t>
            </a:r>
            <a:r>
              <a:rPr lang="hr-HR" dirty="0" err="1" smtClean="0"/>
              <a:t>year</a:t>
            </a:r>
            <a:r>
              <a:rPr lang="hr-HR" dirty="0" smtClean="0"/>
              <a:t> at most prior to </a:t>
            </a:r>
            <a:r>
              <a:rPr lang="hr-HR" dirty="0" err="1" smtClean="0"/>
              <a:t>market</a:t>
            </a:r>
            <a:r>
              <a:rPr lang="hr-HR" dirty="0" smtClean="0"/>
              <a:t> </a:t>
            </a:r>
            <a:r>
              <a:rPr lang="hr-HR" dirty="0" err="1" smtClean="0"/>
              <a:t>entry</a:t>
            </a: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/>
              <a:t>Startup</a:t>
            </a:r>
            <a:r>
              <a:rPr lang="hr-HR" dirty="0"/>
              <a:t> </a:t>
            </a:r>
            <a:r>
              <a:rPr lang="hr-HR" dirty="0" err="1" smtClean="0"/>
              <a:t>stage</a:t>
            </a:r>
            <a:endParaRPr lang="hr-HR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z="3000" dirty="0" err="1" smtClean="0"/>
              <a:t>When</a:t>
            </a:r>
            <a:r>
              <a:rPr lang="hr-HR" sz="3000" dirty="0" smtClean="0"/>
              <a:t> </a:t>
            </a:r>
            <a:r>
              <a:rPr lang="hr-HR" sz="3000" dirty="0" err="1" smtClean="0"/>
              <a:t>the</a:t>
            </a:r>
            <a:r>
              <a:rPr lang="hr-HR" sz="3000" dirty="0" smtClean="0"/>
              <a:t> </a:t>
            </a:r>
            <a:r>
              <a:rPr lang="hr-HR" sz="3000" dirty="0" err="1" smtClean="0"/>
              <a:t>venture</a:t>
            </a:r>
            <a:r>
              <a:rPr lang="hr-HR" sz="3000" dirty="0" smtClean="0"/>
              <a:t> </a:t>
            </a:r>
            <a:r>
              <a:rPr lang="hr-HR" sz="3000" dirty="0" err="1" smtClean="0"/>
              <a:t>is</a:t>
            </a:r>
            <a:r>
              <a:rPr lang="hr-HR" sz="3000" dirty="0" smtClean="0"/>
              <a:t> </a:t>
            </a:r>
            <a:r>
              <a:rPr lang="hr-HR" sz="3000" dirty="0" err="1" smtClean="0"/>
              <a:t>organized</a:t>
            </a:r>
            <a:r>
              <a:rPr lang="hr-HR" sz="3000" dirty="0" smtClean="0"/>
              <a:t>, </a:t>
            </a:r>
            <a:r>
              <a:rPr lang="hr-HR" sz="3000" dirty="0" err="1" smtClean="0"/>
              <a:t>developed</a:t>
            </a:r>
            <a:r>
              <a:rPr lang="hr-HR" sz="3000" dirty="0" smtClean="0"/>
              <a:t> and </a:t>
            </a:r>
            <a:r>
              <a:rPr lang="hr-HR" sz="3000" dirty="0" err="1" smtClean="0"/>
              <a:t>initial</a:t>
            </a:r>
            <a:r>
              <a:rPr lang="hr-HR" sz="3000" dirty="0" smtClean="0"/>
              <a:t> </a:t>
            </a:r>
            <a:r>
              <a:rPr lang="hr-HR" sz="3000" dirty="0" err="1" smtClean="0"/>
              <a:t>revenue</a:t>
            </a:r>
            <a:r>
              <a:rPr lang="hr-HR" sz="3000" dirty="0" smtClean="0"/>
              <a:t> model </a:t>
            </a:r>
            <a:r>
              <a:rPr lang="hr-HR" sz="3000" dirty="0" err="1" smtClean="0"/>
              <a:t>is</a:t>
            </a:r>
            <a:r>
              <a:rPr lang="hr-HR" sz="3000" dirty="0" smtClean="0"/>
              <a:t> put </a:t>
            </a:r>
            <a:r>
              <a:rPr lang="hr-HR" sz="3000" dirty="0" err="1" smtClean="0"/>
              <a:t>in</a:t>
            </a:r>
            <a:r>
              <a:rPr lang="hr-HR" sz="3000" dirty="0" smtClean="0"/>
              <a:t> a place</a:t>
            </a:r>
          </a:p>
          <a:p>
            <a:pPr eaLnBrk="1" hangingPunct="1"/>
            <a:r>
              <a:rPr lang="hr-HR" sz="3000" dirty="0" err="1" smtClean="0"/>
              <a:t>Typically</a:t>
            </a:r>
            <a:r>
              <a:rPr lang="hr-HR" sz="3000" dirty="0" smtClean="0"/>
              <a:t> one </a:t>
            </a:r>
            <a:r>
              <a:rPr lang="hr-HR" sz="3000" dirty="0" err="1" smtClean="0"/>
              <a:t>year</a:t>
            </a:r>
            <a:r>
              <a:rPr lang="hr-HR" sz="3000" dirty="0" smtClean="0"/>
              <a:t> but </a:t>
            </a:r>
            <a:r>
              <a:rPr lang="hr-HR" sz="3000" dirty="0" err="1" smtClean="0"/>
              <a:t>it</a:t>
            </a:r>
            <a:r>
              <a:rPr lang="hr-HR" sz="3000" dirty="0" smtClean="0"/>
              <a:t> </a:t>
            </a:r>
            <a:r>
              <a:rPr lang="hr-HR" sz="3000" dirty="0" err="1" smtClean="0"/>
              <a:t>can</a:t>
            </a:r>
            <a:r>
              <a:rPr lang="hr-HR" sz="3000" dirty="0" smtClean="0"/>
              <a:t> </a:t>
            </a:r>
            <a:r>
              <a:rPr lang="hr-HR" sz="3000" dirty="0" err="1" smtClean="0"/>
              <a:t>be</a:t>
            </a:r>
            <a:r>
              <a:rPr lang="hr-HR" sz="3000" dirty="0" smtClean="0"/>
              <a:t> </a:t>
            </a:r>
            <a:r>
              <a:rPr lang="hr-HR" sz="3000" dirty="0" err="1" smtClean="0"/>
              <a:t>less</a:t>
            </a:r>
            <a:endParaRPr lang="hr-HR" sz="3000" dirty="0" smtClean="0"/>
          </a:p>
          <a:p>
            <a:pPr eaLnBrk="1" hangingPunct="1"/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/>
              <a:t>Survival</a:t>
            </a:r>
            <a:r>
              <a:rPr lang="hr-HR" dirty="0"/>
              <a:t> </a:t>
            </a:r>
            <a:r>
              <a:rPr lang="hr-HR" dirty="0" err="1"/>
              <a:t>stage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Revenues</a:t>
            </a:r>
            <a:r>
              <a:rPr lang="hr-HR" dirty="0" smtClean="0"/>
              <a:t> start to </a:t>
            </a:r>
            <a:r>
              <a:rPr lang="hr-HR" dirty="0" err="1" smtClean="0"/>
              <a:t>grow</a:t>
            </a:r>
            <a:r>
              <a:rPr lang="hr-HR" dirty="0" smtClean="0"/>
              <a:t> and </a:t>
            </a:r>
            <a:r>
              <a:rPr lang="hr-HR" dirty="0" err="1" smtClean="0"/>
              <a:t>help</a:t>
            </a:r>
            <a:r>
              <a:rPr lang="hr-HR" dirty="0" smtClean="0"/>
              <a:t> </a:t>
            </a:r>
            <a:r>
              <a:rPr lang="hr-HR" dirty="0" err="1" smtClean="0"/>
              <a:t>pay</a:t>
            </a:r>
            <a:r>
              <a:rPr lang="hr-HR" dirty="0" smtClean="0"/>
              <a:t> some, but </a:t>
            </a:r>
            <a:r>
              <a:rPr lang="hr-HR" dirty="0" err="1" smtClean="0"/>
              <a:t>typically</a:t>
            </a:r>
            <a:r>
              <a:rPr lang="hr-HR" dirty="0" smtClean="0"/>
              <a:t> </a:t>
            </a:r>
            <a:r>
              <a:rPr lang="hr-HR" dirty="0" err="1" smtClean="0"/>
              <a:t>not</a:t>
            </a:r>
            <a:r>
              <a:rPr lang="hr-HR" dirty="0" smtClean="0"/>
              <a:t> </a:t>
            </a:r>
            <a:r>
              <a:rPr lang="hr-HR" dirty="0" err="1" smtClean="0"/>
              <a:t>all</a:t>
            </a:r>
            <a:r>
              <a:rPr lang="hr-HR" dirty="0" smtClean="0"/>
              <a:t>,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expenses</a:t>
            </a:r>
            <a:endParaRPr lang="hr-HR" dirty="0" smtClean="0"/>
          </a:p>
          <a:p>
            <a:pPr eaLnBrk="1" hangingPunct="1"/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gap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covered</a:t>
            </a:r>
            <a:r>
              <a:rPr lang="hr-HR" dirty="0" smtClean="0"/>
              <a:t> </a:t>
            </a:r>
            <a:r>
              <a:rPr lang="hr-HR" dirty="0" err="1" smtClean="0"/>
              <a:t>by</a:t>
            </a:r>
            <a:r>
              <a:rPr lang="hr-HR" dirty="0" smtClean="0"/>
              <a:t> </a:t>
            </a:r>
            <a:r>
              <a:rPr lang="hr-HR" dirty="0" err="1" smtClean="0"/>
              <a:t>borrowing</a:t>
            </a:r>
            <a:r>
              <a:rPr lang="hr-HR" dirty="0" smtClean="0"/>
              <a:t> </a:t>
            </a:r>
            <a:r>
              <a:rPr lang="hr-HR" dirty="0" err="1" smtClean="0"/>
              <a:t>or</a:t>
            </a:r>
            <a:r>
              <a:rPr lang="hr-HR" dirty="0" smtClean="0"/>
              <a:t> </a:t>
            </a:r>
            <a:r>
              <a:rPr lang="hr-HR" dirty="0" err="1" smtClean="0"/>
              <a:t>by</a:t>
            </a:r>
            <a:r>
              <a:rPr lang="hr-HR" dirty="0" smtClean="0"/>
              <a:t> </a:t>
            </a:r>
            <a:r>
              <a:rPr lang="hr-HR" dirty="0" err="1" smtClean="0"/>
              <a:t>allowing</a:t>
            </a:r>
            <a:r>
              <a:rPr lang="hr-HR" dirty="0" smtClean="0"/>
              <a:t> </a:t>
            </a:r>
            <a:r>
              <a:rPr lang="hr-HR" dirty="0" err="1" smtClean="0"/>
              <a:t>others</a:t>
            </a:r>
            <a:r>
              <a:rPr lang="hr-HR" dirty="0" smtClean="0"/>
              <a:t> to </a:t>
            </a:r>
            <a:r>
              <a:rPr lang="hr-HR" dirty="0" err="1" smtClean="0"/>
              <a:t>own</a:t>
            </a:r>
            <a:r>
              <a:rPr lang="hr-HR" dirty="0" smtClean="0"/>
              <a:t> a </a:t>
            </a:r>
            <a:r>
              <a:rPr lang="hr-HR" dirty="0" err="1" smtClean="0"/>
              <a:t>part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venture</a:t>
            </a:r>
            <a:endParaRPr lang="hr-HR" dirty="0" smtClean="0"/>
          </a:p>
          <a:p>
            <a:pPr eaLnBrk="1" hangingPunct="1"/>
            <a:r>
              <a:rPr lang="hr-HR" dirty="0" err="1" smtClean="0"/>
              <a:t>About</a:t>
            </a:r>
            <a:r>
              <a:rPr lang="hr-HR" dirty="0" smtClean="0"/>
              <a:t> 1 </a:t>
            </a:r>
            <a:r>
              <a:rPr lang="hr-HR" dirty="0" err="1" smtClean="0"/>
              <a:t>year</a:t>
            </a:r>
            <a:endParaRPr lang="en-US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/>
              <a:t>Rapid-growth</a:t>
            </a:r>
            <a:r>
              <a:rPr lang="hr-HR" dirty="0"/>
              <a:t> </a:t>
            </a:r>
            <a:r>
              <a:rPr lang="hr-HR" dirty="0" err="1" smtClean="0"/>
              <a:t>stage</a:t>
            </a:r>
            <a:endParaRPr lang="en-GB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Revenues</a:t>
            </a:r>
            <a:r>
              <a:rPr lang="hr-HR" dirty="0" smtClean="0"/>
              <a:t> and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inflows</a:t>
            </a:r>
            <a:r>
              <a:rPr lang="hr-HR" dirty="0" smtClean="0"/>
              <a:t> </a:t>
            </a:r>
            <a:r>
              <a:rPr lang="hr-HR" dirty="0" err="1" smtClean="0"/>
              <a:t>grow</a:t>
            </a:r>
            <a:r>
              <a:rPr lang="hr-HR" dirty="0" smtClean="0"/>
              <a:t> </a:t>
            </a:r>
            <a:r>
              <a:rPr lang="hr-HR" dirty="0" err="1" smtClean="0"/>
              <a:t>very</a:t>
            </a:r>
            <a:r>
              <a:rPr lang="hr-HR" dirty="0" smtClean="0"/>
              <a:t> </a:t>
            </a:r>
            <a:r>
              <a:rPr lang="hr-HR" dirty="0" err="1" smtClean="0"/>
              <a:t>rapidly</a:t>
            </a:r>
            <a:endParaRPr lang="hr-HR" dirty="0" smtClean="0"/>
          </a:p>
          <a:p>
            <a:pPr eaLnBrk="1" hangingPunct="1"/>
            <a:r>
              <a:rPr lang="hr-HR" dirty="0" err="1" smtClean="0"/>
              <a:t>Large</a:t>
            </a:r>
            <a:r>
              <a:rPr lang="hr-HR" dirty="0" smtClean="0"/>
              <a:t> </a:t>
            </a:r>
            <a:r>
              <a:rPr lang="hr-HR" dirty="0" err="1" smtClean="0"/>
              <a:t>appeciation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venture’s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endParaRPr lang="hr-HR" dirty="0" smtClean="0"/>
          </a:p>
          <a:p>
            <a:pPr eaLnBrk="1" hangingPunct="1"/>
            <a:r>
              <a:rPr lang="hr-HR" dirty="0" err="1" smtClean="0"/>
              <a:t>From</a:t>
            </a:r>
            <a:r>
              <a:rPr lang="hr-HR" dirty="0" smtClean="0"/>
              <a:t> 1.5 to 4.5 </a:t>
            </a:r>
            <a:r>
              <a:rPr lang="hr-HR" dirty="0" err="1" smtClean="0"/>
              <a:t>years</a:t>
            </a:r>
            <a:endParaRPr lang="hr-HR" dirty="0" smtClean="0"/>
          </a:p>
          <a:p>
            <a:pPr eaLnBrk="1" hangingPunct="1"/>
            <a:r>
              <a:rPr lang="hr-HR" dirty="0" err="1" smtClean="0"/>
              <a:t>Substantial</a:t>
            </a:r>
            <a:r>
              <a:rPr lang="hr-HR" dirty="0" smtClean="0"/>
              <a:t> </a:t>
            </a:r>
            <a:r>
              <a:rPr lang="hr-HR" dirty="0" err="1" smtClean="0"/>
              <a:t>gains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market</a:t>
            </a:r>
            <a:r>
              <a:rPr lang="hr-HR" dirty="0" smtClean="0"/>
              <a:t> </a:t>
            </a:r>
            <a:r>
              <a:rPr lang="hr-HR" dirty="0" err="1" smtClean="0"/>
              <a:t>share</a:t>
            </a:r>
            <a:endParaRPr lang="hr-HR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/>
              <a:t>Early-maturity</a:t>
            </a:r>
            <a:r>
              <a:rPr lang="hr-HR" dirty="0"/>
              <a:t> </a:t>
            </a:r>
            <a:r>
              <a:rPr lang="hr-HR" dirty="0" err="1" smtClean="0"/>
              <a:t>stage</a:t>
            </a:r>
            <a:endParaRPr lang="en-GB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growth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revenue</a:t>
            </a:r>
            <a:r>
              <a:rPr lang="hr-HR" dirty="0" smtClean="0"/>
              <a:t> and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</a:t>
            </a:r>
            <a:r>
              <a:rPr lang="hr-HR" dirty="0" smtClean="0"/>
              <a:t> </a:t>
            </a:r>
            <a:r>
              <a:rPr lang="hr-HR" dirty="0" err="1" smtClean="0"/>
              <a:t>continues</a:t>
            </a:r>
            <a:r>
              <a:rPr lang="hr-HR" dirty="0" smtClean="0"/>
              <a:t> but at </a:t>
            </a:r>
            <a:r>
              <a:rPr lang="hr-HR" dirty="0" err="1" smtClean="0"/>
              <a:t>much</a:t>
            </a:r>
            <a:r>
              <a:rPr lang="hr-HR" dirty="0" smtClean="0"/>
              <a:t> </a:t>
            </a:r>
            <a:r>
              <a:rPr lang="hr-HR" dirty="0" err="1" smtClean="0"/>
              <a:t>slower</a:t>
            </a:r>
            <a:r>
              <a:rPr lang="hr-HR" dirty="0" smtClean="0"/>
              <a:t> race </a:t>
            </a:r>
            <a:r>
              <a:rPr lang="hr-HR" dirty="0" err="1" smtClean="0"/>
              <a:t>than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rapid</a:t>
            </a:r>
            <a:r>
              <a:rPr lang="hr-HR" dirty="0" smtClean="0"/>
              <a:t> </a:t>
            </a:r>
            <a:r>
              <a:rPr lang="hr-HR" dirty="0" err="1" smtClean="0"/>
              <a:t>stage</a:t>
            </a:r>
            <a:endParaRPr lang="hr-HR" dirty="0" smtClean="0"/>
          </a:p>
          <a:p>
            <a:pPr eaLnBrk="1" hangingPunct="1"/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venture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recognized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market</a:t>
            </a:r>
            <a:endParaRPr lang="hr-HR" dirty="0" smtClean="0"/>
          </a:p>
          <a:p>
            <a:pPr eaLnBrk="1" hangingPunct="1"/>
            <a:r>
              <a:rPr lang="hr-HR" dirty="0" err="1" smtClean="0"/>
              <a:t>Around</a:t>
            </a:r>
            <a:r>
              <a:rPr lang="hr-HR" dirty="0" smtClean="0"/>
              <a:t> 4th and 5th </a:t>
            </a:r>
            <a:r>
              <a:rPr lang="hr-HR" dirty="0" err="1" smtClean="0"/>
              <a:t>year</a:t>
            </a:r>
            <a:endParaRPr lang="hr-HR" dirty="0" smtClean="0"/>
          </a:p>
          <a:p>
            <a:pPr eaLnBrk="1" hangingPunct="1"/>
            <a:r>
              <a:rPr lang="hr-HR" dirty="0" err="1" smtClean="0"/>
              <a:t>Decision</a:t>
            </a:r>
            <a:r>
              <a:rPr lang="hr-HR" dirty="0" smtClean="0"/>
              <a:t> </a:t>
            </a:r>
            <a:r>
              <a:rPr lang="hr-HR" dirty="0" err="1" smtClean="0"/>
              <a:t>about</a:t>
            </a:r>
            <a:r>
              <a:rPr lang="hr-HR" dirty="0" smtClean="0"/>
              <a:t> </a:t>
            </a:r>
            <a:r>
              <a:rPr lang="hr-HR" dirty="0" err="1" smtClean="0"/>
              <a:t>exit</a:t>
            </a:r>
            <a:endParaRPr lang="hr-HR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Financing</a:t>
            </a:r>
            <a:r>
              <a:rPr lang="hr-HR" dirty="0" smtClean="0"/>
              <a:t>: Development </a:t>
            </a:r>
            <a:r>
              <a:rPr lang="hr-HR" dirty="0" err="1" smtClean="0"/>
              <a:t>stage</a:t>
            </a:r>
            <a:endParaRPr lang="en-GB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r>
              <a:rPr lang="hr-HR" dirty="0" err="1" smtClean="0"/>
              <a:t>Funds</a:t>
            </a:r>
            <a:r>
              <a:rPr lang="hr-HR" dirty="0" smtClean="0"/>
              <a:t> </a:t>
            </a:r>
            <a:r>
              <a:rPr lang="hr-HR" dirty="0" err="1" smtClean="0"/>
              <a:t>needed</a:t>
            </a:r>
            <a:r>
              <a:rPr lang="hr-HR" dirty="0" smtClean="0"/>
              <a:t> to </a:t>
            </a:r>
            <a:r>
              <a:rPr lang="hr-HR" dirty="0" err="1" smtClean="0"/>
              <a:t>determine</a:t>
            </a:r>
            <a:r>
              <a:rPr lang="hr-HR" dirty="0" smtClean="0"/>
              <a:t> </a:t>
            </a:r>
            <a:r>
              <a:rPr lang="hr-HR" dirty="0" err="1" smtClean="0"/>
              <a:t>whether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idea</a:t>
            </a:r>
            <a:r>
              <a:rPr lang="hr-HR" dirty="0" smtClean="0"/>
              <a:t> </a:t>
            </a:r>
            <a:r>
              <a:rPr lang="hr-HR" dirty="0" err="1" smtClean="0"/>
              <a:t>can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</a:t>
            </a:r>
            <a:r>
              <a:rPr lang="hr-HR" dirty="0" err="1" smtClean="0"/>
              <a:t>converted</a:t>
            </a:r>
            <a:r>
              <a:rPr lang="hr-HR" dirty="0" smtClean="0"/>
              <a:t> </a:t>
            </a:r>
            <a:r>
              <a:rPr lang="hr-HR" dirty="0" err="1" smtClean="0"/>
              <a:t>into</a:t>
            </a:r>
            <a:r>
              <a:rPr lang="hr-HR" dirty="0" smtClean="0"/>
              <a:t> a </a:t>
            </a:r>
            <a:r>
              <a:rPr lang="hr-HR" dirty="0" err="1" smtClean="0"/>
              <a:t>viable</a:t>
            </a:r>
            <a:r>
              <a:rPr lang="hr-HR" dirty="0" smtClean="0"/>
              <a:t> </a:t>
            </a:r>
            <a:r>
              <a:rPr lang="hr-HR" dirty="0" err="1" smtClean="0"/>
              <a:t>business</a:t>
            </a:r>
            <a:r>
              <a:rPr lang="hr-HR" dirty="0" smtClean="0"/>
              <a:t> </a:t>
            </a:r>
            <a:r>
              <a:rPr lang="hr-HR" dirty="0" err="1" smtClean="0"/>
              <a:t>opportunity</a:t>
            </a:r>
            <a:endParaRPr lang="hr-HR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115862"/>
              </p:ext>
            </p:extLst>
          </p:nvPr>
        </p:nvGraphicFramePr>
        <p:xfrm>
          <a:off x="1259632" y="2204864"/>
          <a:ext cx="5755005" cy="117398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18335">
                  <a:extLst>
                    <a:ext uri="{9D8B030D-6E8A-4147-A177-3AD203B41FA5}">
                      <a16:colId xmlns:a16="http://schemas.microsoft.com/office/drawing/2014/main" val="2925568806"/>
                    </a:ext>
                  </a:extLst>
                </a:gridCol>
                <a:gridCol w="1918335">
                  <a:extLst>
                    <a:ext uri="{9D8B030D-6E8A-4147-A177-3AD203B41FA5}">
                      <a16:colId xmlns:a16="http://schemas.microsoft.com/office/drawing/2014/main" val="2783669998"/>
                    </a:ext>
                  </a:extLst>
                </a:gridCol>
                <a:gridCol w="1918335">
                  <a:extLst>
                    <a:ext uri="{9D8B030D-6E8A-4147-A177-3AD203B41FA5}">
                      <a16:colId xmlns:a16="http://schemas.microsoft.com/office/drawing/2014/main" val="2117322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Life cycle stage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Types of financing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Major sources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520600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Development stage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Seed financing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Entrepreneur’s assets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80815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Family and friends 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524025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Financing</a:t>
            </a:r>
            <a:r>
              <a:rPr lang="hr-HR" dirty="0" smtClean="0"/>
              <a:t>: </a:t>
            </a:r>
            <a:r>
              <a:rPr lang="hr-HR" dirty="0" err="1" smtClean="0"/>
              <a:t>Startup</a:t>
            </a:r>
            <a:r>
              <a:rPr lang="hr-HR" dirty="0" smtClean="0"/>
              <a:t> </a:t>
            </a:r>
            <a:r>
              <a:rPr lang="hr-HR" dirty="0" err="1" smtClean="0"/>
              <a:t>stage</a:t>
            </a:r>
            <a:endParaRPr lang="en-GB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r>
              <a:rPr lang="hr-HR" dirty="0" err="1" smtClean="0"/>
              <a:t>Startup</a:t>
            </a:r>
            <a:r>
              <a:rPr lang="hr-HR" dirty="0" smtClean="0"/>
              <a:t> </a:t>
            </a:r>
            <a:r>
              <a:rPr lang="hr-HR" dirty="0" err="1" smtClean="0"/>
              <a:t>financing</a:t>
            </a:r>
            <a:r>
              <a:rPr lang="hr-HR" dirty="0" smtClean="0"/>
              <a:t> </a:t>
            </a:r>
            <a:r>
              <a:rPr lang="hr-HR" dirty="0" err="1" smtClean="0"/>
              <a:t>takes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venture</a:t>
            </a:r>
            <a:r>
              <a:rPr lang="hr-HR" dirty="0" smtClean="0"/>
              <a:t> </a:t>
            </a:r>
            <a:r>
              <a:rPr lang="hr-HR" dirty="0" err="1" smtClean="0"/>
              <a:t>from</a:t>
            </a:r>
            <a:r>
              <a:rPr lang="hr-HR" dirty="0" smtClean="0"/>
              <a:t> a </a:t>
            </a:r>
            <a:r>
              <a:rPr lang="hr-HR" dirty="0" err="1" smtClean="0"/>
              <a:t>viable</a:t>
            </a:r>
            <a:r>
              <a:rPr lang="hr-HR" dirty="0" smtClean="0"/>
              <a:t> </a:t>
            </a:r>
            <a:r>
              <a:rPr lang="hr-HR" dirty="0" err="1" smtClean="0"/>
              <a:t>business</a:t>
            </a:r>
            <a:r>
              <a:rPr lang="hr-HR" dirty="0" smtClean="0"/>
              <a:t> </a:t>
            </a:r>
            <a:r>
              <a:rPr lang="hr-HR" dirty="0" err="1" smtClean="0"/>
              <a:t>opportunity</a:t>
            </a:r>
            <a:r>
              <a:rPr lang="hr-HR" dirty="0" smtClean="0"/>
              <a:t> to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point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initial</a:t>
            </a:r>
            <a:r>
              <a:rPr lang="hr-HR" dirty="0" smtClean="0"/>
              <a:t> </a:t>
            </a:r>
            <a:r>
              <a:rPr lang="hr-HR" dirty="0" err="1" smtClean="0"/>
              <a:t>production</a:t>
            </a:r>
            <a:r>
              <a:rPr lang="hr-HR" dirty="0" smtClean="0"/>
              <a:t> and </a:t>
            </a:r>
            <a:r>
              <a:rPr lang="hr-HR" dirty="0" err="1" smtClean="0"/>
              <a:t>sales</a:t>
            </a:r>
            <a:endParaRPr lang="hr-HR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914756"/>
              </p:ext>
            </p:extLst>
          </p:nvPr>
        </p:nvGraphicFramePr>
        <p:xfrm>
          <a:off x="1547664" y="1600200"/>
          <a:ext cx="5755005" cy="176098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18335">
                  <a:extLst>
                    <a:ext uri="{9D8B030D-6E8A-4147-A177-3AD203B41FA5}">
                      <a16:colId xmlns:a16="http://schemas.microsoft.com/office/drawing/2014/main" val="3715653995"/>
                    </a:ext>
                  </a:extLst>
                </a:gridCol>
                <a:gridCol w="1918335">
                  <a:extLst>
                    <a:ext uri="{9D8B030D-6E8A-4147-A177-3AD203B41FA5}">
                      <a16:colId xmlns:a16="http://schemas.microsoft.com/office/drawing/2014/main" val="2798580935"/>
                    </a:ext>
                  </a:extLst>
                </a:gridCol>
                <a:gridCol w="1918335">
                  <a:extLst>
                    <a:ext uri="{9D8B030D-6E8A-4147-A177-3AD203B41FA5}">
                      <a16:colId xmlns:a16="http://schemas.microsoft.com/office/drawing/2014/main" val="10929156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Life cycle stage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Types of financing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Major sources</a:t>
                      </a:r>
                      <a:endParaRPr lang="hr-H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3400748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Startup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Startup</a:t>
                      </a:r>
                      <a:r>
                        <a:rPr lang="en-GB" sz="1800" dirty="0">
                          <a:effectLst/>
                        </a:rPr>
                        <a:t> financing 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Entrepreneur’s assets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311917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Family and friends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504908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Business angels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753613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Venture capitalists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8926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755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5333</TotalTime>
  <Words>403</Words>
  <Application>Microsoft Office PowerPoint</Application>
  <PresentationFormat>On-screen Show (4:3)</PresentationFormat>
  <Paragraphs>114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Office Theme</vt:lpstr>
      <vt:lpstr>Financing through venture life cycle</vt:lpstr>
      <vt:lpstr>Life cycle stages</vt:lpstr>
      <vt:lpstr>Development stage</vt:lpstr>
      <vt:lpstr>Startup stage</vt:lpstr>
      <vt:lpstr>Survival stage</vt:lpstr>
      <vt:lpstr>Rapid-growth stage</vt:lpstr>
      <vt:lpstr>Early-maturity stage</vt:lpstr>
      <vt:lpstr>Financing: Development stage</vt:lpstr>
      <vt:lpstr>Financing: Startup stage</vt:lpstr>
      <vt:lpstr>Financing: Survival stage</vt:lpstr>
      <vt:lpstr>Financing: Rapid-growth stage</vt:lpstr>
      <vt:lpstr>Financing: Early maturity stage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Mirta</dc:creator>
  <cp:lastModifiedBy>Nataša Šarlija</cp:lastModifiedBy>
  <cp:revision>92</cp:revision>
  <dcterms:created xsi:type="dcterms:W3CDTF">2011-11-28T10:27:33Z</dcterms:created>
  <dcterms:modified xsi:type="dcterms:W3CDTF">2019-11-21T18:37:25Z</dcterms:modified>
</cp:coreProperties>
</file>