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2" r:id="rId3"/>
    <p:sldId id="300" r:id="rId4"/>
    <p:sldId id="303" r:id="rId5"/>
    <p:sldId id="304" r:id="rId6"/>
    <p:sldId id="302" r:id="rId7"/>
    <p:sldId id="305" r:id="rId8"/>
    <p:sldId id="283" r:id="rId9"/>
    <p:sldId id="285" r:id="rId10"/>
    <p:sldId id="286" r:id="rId11"/>
    <p:sldId id="306" r:id="rId12"/>
    <p:sldId id="307" r:id="rId13"/>
    <p:sldId id="299" r:id="rId14"/>
    <p:sldId id="308" r:id="rId15"/>
    <p:sldId id="309" r:id="rId16"/>
    <p:sldId id="310" r:id="rId17"/>
    <p:sldId id="311" r:id="rId18"/>
    <p:sldId id="312" r:id="rId19"/>
    <p:sldId id="313" r:id="rId20"/>
    <p:sldId id="291" r:id="rId21"/>
    <p:sldId id="314" r:id="rId22"/>
    <p:sldId id="315" r:id="rId23"/>
    <p:sldId id="316" r:id="rId24"/>
    <p:sldId id="295" r:id="rId25"/>
    <p:sldId id="317" r:id="rId26"/>
    <p:sldId id="297" r:id="rId27"/>
    <p:sldId id="318" r:id="rId28"/>
    <p:sldId id="319" r:id="rId29"/>
    <p:sldId id="320" r:id="rId30"/>
    <p:sldId id="298" r:id="rId31"/>
    <p:sldId id="301" r:id="rId32"/>
    <p:sldId id="259" r:id="rId33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0043"/>
    <a:srgbClr val="E802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2" autoAdjust="0"/>
    <p:restoredTop sz="94671" autoAdjust="0"/>
  </p:normalViewPr>
  <p:slideViewPr>
    <p:cSldViewPr>
      <p:cViewPr varScale="1">
        <p:scale>
          <a:sx n="125" d="100"/>
          <a:sy n="125" d="100"/>
        </p:scale>
        <p:origin x="147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6ED40D2-6BB3-4360-AD39-C317B5438935}" type="datetimeFigureOut">
              <a:rPr lang="hr-HR"/>
              <a:pPr>
                <a:defRPr/>
              </a:pPr>
              <a:t>21.11.2019.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6F7EF8D-EA7D-4704-9F50-B9D0E30C8CF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67576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7EF8D-EA7D-4704-9F50-B9D0E30C8CFC}" type="slidenum">
              <a:rPr lang="hr-HR" smtClean="0"/>
              <a:pPr>
                <a:defRPr/>
              </a:pPr>
              <a:t>18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0606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3000375" y="58578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hr-HR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786058"/>
            <a:ext cx="5929354" cy="1457334"/>
          </a:xfrm>
        </p:spPr>
        <p:txBody>
          <a:bodyPr>
            <a:noAutofit/>
          </a:bodyPr>
          <a:lstStyle>
            <a:lvl1pPr algn="l">
              <a:defRPr sz="4400"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4357694"/>
            <a:ext cx="4929222" cy="714380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36507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004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0375" y="5929313"/>
            <a:ext cx="2895600" cy="571500"/>
          </a:xfrm>
          <a:prstGeom prst="rect">
            <a:avLst/>
          </a:prstGeom>
        </p:spPr>
        <p:txBody>
          <a:bodyPr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/>
              <a:t>Profesor</a:t>
            </a:r>
          </a:p>
          <a:p>
            <a:pPr>
              <a:defRPr/>
            </a:pPr>
            <a:r>
              <a:rPr lang="hr-HR"/>
              <a:t>Datum</a:t>
            </a:r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9824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004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0375" y="5929313"/>
            <a:ext cx="2895600" cy="571500"/>
          </a:xfrm>
          <a:prstGeom prst="rect">
            <a:avLst/>
          </a:prstGeom>
        </p:spPr>
        <p:txBody>
          <a:bodyPr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/>
              <a:t>Profesor</a:t>
            </a:r>
          </a:p>
          <a:p>
            <a:pPr>
              <a:defRPr/>
            </a:pPr>
            <a:r>
              <a:rPr lang="hr-HR"/>
              <a:t>Datum</a:t>
            </a:r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9788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C4004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8291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034" y="2285992"/>
            <a:ext cx="4041775" cy="1643074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034" y="4286256"/>
            <a:ext cx="4041775" cy="1857388"/>
          </a:xfrm>
        </p:spPr>
        <p:txBody>
          <a:bodyPr/>
          <a:lstStyle>
            <a:lvl1pPr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7733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mailto:natasa@efos.hr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428625" y="2786063"/>
            <a:ext cx="5929313" cy="1457325"/>
          </a:xfrm>
        </p:spPr>
        <p:txBody>
          <a:bodyPr/>
          <a:lstStyle/>
          <a:p>
            <a:pPr eaLnBrk="1" hangingPunct="1"/>
            <a:r>
              <a:rPr lang="hr-HR" sz="4000" dirty="0" err="1" smtClean="0"/>
              <a:t>An</a:t>
            </a:r>
            <a:r>
              <a:rPr lang="hr-HR" sz="4000" dirty="0" smtClean="0"/>
              <a:t> </a:t>
            </a:r>
            <a:r>
              <a:rPr lang="hr-HR" sz="4000" dirty="0" err="1" smtClean="0"/>
              <a:t>Entrepreneurial</a:t>
            </a:r>
            <a:r>
              <a:rPr lang="hr-HR" sz="4000" dirty="0" smtClean="0"/>
              <a:t> Capital </a:t>
            </a:r>
            <a:r>
              <a:rPr lang="hr-HR" sz="4000" dirty="0" err="1" smtClean="0"/>
              <a:t>Budgeting</a:t>
            </a:r>
            <a:r>
              <a:rPr lang="hr-HR" sz="4000" dirty="0" smtClean="0"/>
              <a:t> Model</a:t>
            </a: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428625" y="4357688"/>
            <a:ext cx="4929188" cy="71437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hr-HR" dirty="0" smtClean="0"/>
              <a:t>Nataša Šarlija</a:t>
            </a:r>
          </a:p>
          <a:p>
            <a:pPr eaLnBrk="1" hangingPunct="1">
              <a:defRPr/>
            </a:pPr>
            <a:r>
              <a:rPr lang="hr-HR" dirty="0" smtClean="0"/>
              <a:t>ICES, 7. i 8.</a:t>
            </a:r>
            <a:r>
              <a:rPr lang="en-US" dirty="0" smtClean="0"/>
              <a:t>1</a:t>
            </a:r>
            <a:r>
              <a:rPr lang="hr-HR" dirty="0" smtClean="0"/>
              <a:t>1.2019.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Steps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calculation</a:t>
            </a:r>
            <a:r>
              <a:rPr lang="hr-HR" dirty="0" smtClean="0"/>
              <a:t> (1/2)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For </a:t>
            </a:r>
            <a:r>
              <a:rPr lang="hr-HR" dirty="0" err="1" smtClean="0"/>
              <a:t>each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calculate</a:t>
            </a:r>
            <a:r>
              <a:rPr lang="hr-HR" dirty="0" smtClean="0"/>
              <a:t> 3 </a:t>
            </a:r>
            <a:r>
              <a:rPr lang="hr-HR" dirty="0" err="1" smtClean="0"/>
              <a:t>versions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IRR: </a:t>
            </a:r>
            <a:r>
              <a:rPr lang="hr-HR" dirty="0" err="1" smtClean="0"/>
              <a:t>high</a:t>
            </a:r>
            <a:r>
              <a:rPr lang="hr-HR" dirty="0" smtClean="0"/>
              <a:t>, </a:t>
            </a:r>
            <a:r>
              <a:rPr lang="hr-HR" dirty="0" err="1" smtClean="0"/>
              <a:t>low</a:t>
            </a:r>
            <a:r>
              <a:rPr lang="hr-HR" dirty="0" smtClean="0"/>
              <a:t>, most </a:t>
            </a:r>
            <a:r>
              <a:rPr lang="hr-HR" dirty="0" err="1" smtClean="0"/>
              <a:t>likely</a:t>
            </a: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dirty="0" smtClean="0"/>
              <a:t>1. </a:t>
            </a:r>
            <a:r>
              <a:rPr lang="hr-HR" dirty="0" err="1" smtClean="0"/>
              <a:t>Calculate</a:t>
            </a:r>
            <a:r>
              <a:rPr lang="hr-HR" dirty="0" smtClean="0"/>
              <a:t> ERR and R</a:t>
            </a:r>
            <a:endParaRPr lang="hr-HR" u="sng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dirty="0" smtClean="0"/>
              <a:t>2. Set a limit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dirty="0" smtClean="0"/>
              <a:t>3. Test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company</a:t>
            </a:r>
            <a:r>
              <a:rPr lang="hr-HR" dirty="0" smtClean="0"/>
              <a:t> </a:t>
            </a:r>
            <a:r>
              <a:rPr lang="hr-HR" dirty="0" err="1" smtClean="0"/>
              <a:t>has</a:t>
            </a:r>
            <a:r>
              <a:rPr lang="hr-HR" dirty="0" smtClean="0"/>
              <a:t> </a:t>
            </a:r>
            <a:r>
              <a:rPr lang="hr-HR" dirty="0" err="1" smtClean="0"/>
              <a:t>enough</a:t>
            </a:r>
            <a:r>
              <a:rPr lang="hr-HR" dirty="0" smtClean="0"/>
              <a:t> </a:t>
            </a:r>
            <a:r>
              <a:rPr lang="hr-HR" dirty="0" err="1" smtClean="0"/>
              <a:t>money</a:t>
            </a: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dirty="0" smtClean="0"/>
              <a:t>4. Test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company</a:t>
            </a:r>
            <a:r>
              <a:rPr lang="hr-HR" dirty="0" smtClean="0"/>
              <a:t> </a:t>
            </a:r>
            <a:r>
              <a:rPr lang="hr-HR" dirty="0" err="1" smtClean="0"/>
              <a:t>can</a:t>
            </a:r>
            <a:r>
              <a:rPr lang="hr-HR" dirty="0" smtClean="0"/>
              <a:t> ‘</a:t>
            </a:r>
            <a:r>
              <a:rPr lang="hr-HR" dirty="0" err="1" smtClean="0"/>
              <a:t>fill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gap</a:t>
            </a:r>
            <a:r>
              <a:rPr lang="hr-HR" dirty="0" smtClean="0"/>
              <a:t>’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dirty="0" smtClean="0"/>
              <a:t>5. </a:t>
            </a:r>
            <a:r>
              <a:rPr lang="hr-HR" dirty="0" err="1" smtClean="0"/>
              <a:t>Calculate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index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diffusion</a:t>
            </a:r>
            <a:endParaRPr lang="hr-HR" dirty="0" smtClean="0"/>
          </a:p>
          <a:p>
            <a:pPr eaLnBrk="1" hangingPunct="1">
              <a:defRPr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/>
              <a:t>Steps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calculation</a:t>
            </a:r>
            <a:r>
              <a:rPr lang="hr-HR" dirty="0"/>
              <a:t> </a:t>
            </a:r>
            <a:r>
              <a:rPr lang="hr-HR" dirty="0" smtClean="0"/>
              <a:t>(2/2)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idea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to </a:t>
            </a:r>
            <a:r>
              <a:rPr lang="hr-HR" dirty="0" err="1" smtClean="0"/>
              <a:t>calculate</a:t>
            </a:r>
            <a:r>
              <a:rPr lang="hr-HR" dirty="0" smtClean="0"/>
              <a:t> R for </a:t>
            </a:r>
            <a:r>
              <a:rPr lang="hr-HR" dirty="0" err="1" smtClean="0"/>
              <a:t>all</a:t>
            </a:r>
            <a:r>
              <a:rPr lang="hr-HR" dirty="0" smtClean="0"/>
              <a:t> </a:t>
            </a:r>
            <a:r>
              <a:rPr lang="hr-HR" dirty="0" err="1" smtClean="0"/>
              <a:t>projects</a:t>
            </a:r>
            <a:r>
              <a:rPr lang="hr-HR" dirty="0" smtClean="0"/>
              <a:t>’ </a:t>
            </a:r>
            <a:r>
              <a:rPr lang="hr-HR" dirty="0" err="1" smtClean="0"/>
              <a:t>combination</a:t>
            </a:r>
            <a:r>
              <a:rPr lang="hr-HR" dirty="0" smtClean="0"/>
              <a:t> </a:t>
            </a:r>
          </a:p>
          <a:p>
            <a:pPr eaLnBrk="1" hangingPunct="1"/>
            <a:r>
              <a:rPr lang="hr-HR" dirty="0" err="1" smtClean="0"/>
              <a:t>e.g</a:t>
            </a:r>
            <a:r>
              <a:rPr lang="hr-HR" dirty="0" smtClean="0"/>
              <a:t>. </a:t>
            </a:r>
            <a:r>
              <a:rPr lang="hr-HR" dirty="0" err="1" smtClean="0"/>
              <a:t>combinations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3 </a:t>
            </a:r>
            <a:r>
              <a:rPr lang="hr-HR" dirty="0" err="1" smtClean="0"/>
              <a:t>projects</a:t>
            </a:r>
            <a:r>
              <a:rPr lang="hr-HR" dirty="0" smtClean="0"/>
              <a:t>: (1,2); (1,3); (2,3); (1,2,3)</a:t>
            </a:r>
          </a:p>
          <a:p>
            <a:pPr eaLnBrk="1" hangingPunct="1"/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final</a:t>
            </a:r>
            <a:r>
              <a:rPr lang="hr-HR" dirty="0" smtClean="0"/>
              <a:t> </a:t>
            </a:r>
            <a:r>
              <a:rPr lang="hr-HR" dirty="0" err="1" smtClean="0"/>
              <a:t>result</a:t>
            </a:r>
            <a:r>
              <a:rPr lang="hr-HR" dirty="0" smtClean="0"/>
              <a:t> – </a:t>
            </a:r>
            <a:r>
              <a:rPr lang="hr-HR" dirty="0" err="1" smtClean="0"/>
              <a:t>chose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combination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has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highest</a:t>
            </a:r>
            <a:r>
              <a:rPr lang="hr-HR" dirty="0" smtClean="0"/>
              <a:t> IRR </a:t>
            </a:r>
            <a:r>
              <a:rPr lang="hr-HR" dirty="0" err="1" smtClean="0"/>
              <a:t>with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lowest</a:t>
            </a:r>
            <a:r>
              <a:rPr lang="hr-HR" dirty="0" smtClean="0"/>
              <a:t> </a:t>
            </a:r>
            <a:r>
              <a:rPr lang="hr-HR" dirty="0" err="1" smtClean="0"/>
              <a:t>risk</a:t>
            </a:r>
            <a:endParaRPr lang="hr-HR" dirty="0" smtClean="0"/>
          </a:p>
          <a:p>
            <a:pPr marL="0" indent="0" eaLnBrk="1" hangingPunct="1">
              <a:buNone/>
            </a:pPr>
            <a:endParaRPr lang="hr-HR" dirty="0" smtClean="0"/>
          </a:p>
          <a:p>
            <a:pPr eaLnBrk="1" hangingPunct="1"/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270860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Example</a:t>
            </a:r>
            <a:r>
              <a:rPr lang="hr-HR" dirty="0" smtClean="0"/>
              <a:t>: data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Project 1:</a:t>
            </a:r>
          </a:p>
          <a:p>
            <a:pPr eaLnBrk="1" hangingPunct="1"/>
            <a:r>
              <a:rPr lang="hr-HR" dirty="0" err="1" smtClean="0"/>
              <a:t>Investment</a:t>
            </a:r>
            <a:r>
              <a:rPr lang="hr-HR" dirty="0" smtClean="0"/>
              <a:t>: 6.000.000</a:t>
            </a:r>
          </a:p>
          <a:p>
            <a:pPr eaLnBrk="1" hangingPunct="1"/>
            <a:r>
              <a:rPr lang="hr-HR" dirty="0" smtClean="0"/>
              <a:t>Cash </a:t>
            </a:r>
            <a:r>
              <a:rPr lang="hr-HR" dirty="0" err="1" smtClean="0"/>
              <a:t>flow</a:t>
            </a:r>
            <a:r>
              <a:rPr lang="hr-HR" dirty="0" smtClean="0"/>
              <a:t>: </a:t>
            </a:r>
          </a:p>
          <a:p>
            <a:pPr marL="0" indent="0" eaLnBrk="1" hangingPunct="1">
              <a:buNone/>
            </a:pPr>
            <a:endParaRPr lang="hr-HR" dirty="0" smtClean="0"/>
          </a:p>
          <a:p>
            <a:pPr eaLnBrk="1" hangingPunct="1"/>
            <a:endParaRPr lang="hr-HR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r-HR" dirty="0" smtClean="0"/>
              <a:t>Project 2:</a:t>
            </a:r>
          </a:p>
          <a:p>
            <a:r>
              <a:rPr lang="hr-HR" dirty="0" err="1" smtClean="0"/>
              <a:t>Investment</a:t>
            </a:r>
            <a:r>
              <a:rPr lang="hr-HR" dirty="0" smtClean="0"/>
              <a:t>: 4.000.000</a:t>
            </a:r>
          </a:p>
          <a:p>
            <a:r>
              <a:rPr lang="hr-HR" dirty="0" smtClean="0"/>
              <a:t>Cash </a:t>
            </a:r>
            <a:r>
              <a:rPr lang="hr-HR" dirty="0" err="1" smtClean="0"/>
              <a:t>flow</a:t>
            </a:r>
            <a:r>
              <a:rPr lang="hr-HR" dirty="0" smtClean="0"/>
              <a:t>:</a:t>
            </a:r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386779"/>
              </p:ext>
            </p:extLst>
          </p:nvPr>
        </p:nvGraphicFramePr>
        <p:xfrm>
          <a:off x="304800" y="3140968"/>
          <a:ext cx="3052584" cy="1731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8049">
                  <a:extLst>
                    <a:ext uri="{9D8B030D-6E8A-4147-A177-3AD203B41FA5}">
                      <a16:colId xmlns:a16="http://schemas.microsoft.com/office/drawing/2014/main" val="610160016"/>
                    </a:ext>
                  </a:extLst>
                </a:gridCol>
                <a:gridCol w="678310">
                  <a:extLst>
                    <a:ext uri="{9D8B030D-6E8A-4147-A177-3AD203B41FA5}">
                      <a16:colId xmlns:a16="http://schemas.microsoft.com/office/drawing/2014/main" val="7451328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860895825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93794432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years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low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high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most likely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23365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1.070.550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1.177.605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1.124.078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40715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1.070.550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1.177.605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1.124.078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51307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1.125.220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1.360.900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1.181.481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122405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1.125.220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1.294.320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1.181.481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978960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1.132.323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1.302.171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1.188.939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128614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1.132.323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1.302.171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1.188.939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38588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1.201.215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1.441.458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1.261.276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97367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1.220.606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1.220.400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1.267.120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773764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404331"/>
              </p:ext>
            </p:extLst>
          </p:nvPr>
        </p:nvGraphicFramePr>
        <p:xfrm>
          <a:off x="4932040" y="3136781"/>
          <a:ext cx="3316559" cy="1731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1250">
                  <a:extLst>
                    <a:ext uri="{9D8B030D-6E8A-4147-A177-3AD203B41FA5}">
                      <a16:colId xmlns:a16="http://schemas.microsoft.com/office/drawing/2014/main" val="4280067906"/>
                    </a:ext>
                  </a:extLst>
                </a:gridCol>
                <a:gridCol w="893101">
                  <a:extLst>
                    <a:ext uri="{9D8B030D-6E8A-4147-A177-3AD203B41FA5}">
                      <a16:colId xmlns:a16="http://schemas.microsoft.com/office/drawing/2014/main" val="64811104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09707893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81762322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years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low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high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most likely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48393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752.650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1.280.000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790.283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94415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770.000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1.280.000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790.283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0312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770.000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1.358.900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790.283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26975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770.000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1.358.900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814.401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808945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801.536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1.400.000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814.401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704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775.620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1.458.200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880.450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68025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820.111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1.458.200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880.450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42038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820.111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1.638.290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902.050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1308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654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1. ERR </a:t>
            </a:r>
            <a:r>
              <a:rPr lang="hr-HR" dirty="0" smtClean="0"/>
              <a:t>and </a:t>
            </a:r>
            <a:r>
              <a:rPr lang="hr-HR" dirty="0"/>
              <a:t>R (1/2)</a:t>
            </a:r>
            <a:endParaRPr lang="hr-HR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hr-HR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hr-HR" b="0" i="1" smtClean="0">
                          <a:latin typeface="Cambria Math"/>
                        </a:rPr>
                        <m:t>=</m:t>
                      </m:r>
                      <m:r>
                        <a:rPr lang="hr-HR" b="0" i="1" smtClean="0">
                          <a:latin typeface="Cambria Math"/>
                        </a:rPr>
                        <m:t>𝐸𝑅𝑅</m:t>
                      </m:r>
                      <m:r>
                        <a:rPr lang="hr-H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hr-H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hr-HR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hr-HR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hr-HR" b="0" i="1" smtClean="0">
                                  <a:latin typeface="Cambria Math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hr-HR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hr-HR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hr-HR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hr-HR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hr-HR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hr-H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hr-H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hr-H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hr-H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hr-H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hr-H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hr-H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r-H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e>
                                        <m:sub>
                                          <m:r>
                                            <a:rPr lang="hr-H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hr-H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hr-H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r-H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hr-H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hr-H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hr-H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36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hr-HR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hr-HR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hr-HR" b="0" i="1" smtClean="0">
                          <a:latin typeface="Cambria Math"/>
                        </a:rPr>
                        <m:t>=</m:t>
                      </m:r>
                      <m:r>
                        <a:rPr lang="hr-HR" b="0" i="1" smtClean="0">
                          <a:latin typeface="Cambria Math"/>
                        </a:rPr>
                        <m:t>𝐼𝑅𝑅</m:t>
                      </m:r>
                      <m:r>
                        <a:rPr lang="hr-HR" b="0" i="1" smtClean="0">
                          <a:latin typeface="Cambria Math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𝑙𝑜𝑤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𝑣𝑒𝑟𝑠𝑖𝑜𝑛</m:t>
                      </m:r>
                      <m:r>
                        <a:rPr lang="hr-HR" b="0" i="1" smtClean="0">
                          <a:latin typeface="Cambria Math"/>
                        </a:rPr>
                        <m:t>,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hr-HR" b="0" i="1" smtClean="0">
                          <a:latin typeface="Cambria Math"/>
                        </a:rPr>
                        <m:t> </m:t>
                      </m:r>
                      <m:r>
                        <a:rPr lang="hr-HR" b="0" i="1" smtClean="0">
                          <a:latin typeface="Cambria Math"/>
                        </a:rPr>
                        <m:t>𝑝𝑟𝑜𝑗𝑒𝑐𝑡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hr-HR" b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hr-HR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hr-HR" i="1">
                          <a:latin typeface="Cambria Math"/>
                        </a:rPr>
                        <m:t>=</m:t>
                      </m:r>
                      <m:r>
                        <a:rPr lang="hr-HR" i="1">
                          <a:latin typeface="Cambria Math"/>
                        </a:rPr>
                        <m:t>𝐼𝑅𝑅</m:t>
                      </m:r>
                      <m:r>
                        <a:rPr lang="hr-HR" i="1">
                          <a:latin typeface="Cambria Math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𝑖𝑔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r-HR" i="1">
                          <a:latin typeface="Cambria Math"/>
                        </a:rPr>
                        <m:t>𝑣𝑒𝑟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𝑠𝑖𝑜𝑛</m:t>
                      </m:r>
                      <m:r>
                        <a:rPr lang="hr-HR" b="0" i="1" smtClean="0">
                          <a:latin typeface="Cambria Math"/>
                        </a:rPr>
                        <m:t>,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hr-HR" b="0" i="1" smtClean="0">
                          <a:latin typeface="Cambria Math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𝑝𝑟𝑜𝑗𝑒𝑐𝑡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hr-HR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hr-HR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hr-HR" i="1">
                          <a:latin typeface="Cambria Math"/>
                        </a:rPr>
                        <m:t>=</m:t>
                      </m:r>
                      <m:r>
                        <a:rPr lang="hr-HR" i="1">
                          <a:latin typeface="Cambria Math"/>
                        </a:rPr>
                        <m:t>𝐼𝑅𝑅</m:t>
                      </m:r>
                      <m:r>
                        <a:rPr lang="hr-HR" i="1">
                          <a:latin typeface="Cambria Math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𝑚𝑜𝑠𝑡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𝑙𝑖𝑘𝑒𝑙𝑦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𝑣𝑒𝑟𝑠𝑖𝑜𝑛</m:t>
                      </m:r>
                      <m:r>
                        <a:rPr lang="hr-HR" b="0" i="1" smtClean="0">
                          <a:latin typeface="Cambria Math"/>
                        </a:rPr>
                        <m:t>, </m:t>
                      </m:r>
                    </m:oMath>
                  </m:oMathPara>
                </a14:m>
                <a:endParaRPr lang="hr-HR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𝑝𝑟𝑜𝑗𝑒𝑐𝑡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hr-HR" dirty="0"/>
              </a:p>
              <a:p>
                <a:pPr marL="0" indent="0">
                  <a:buNone/>
                </a:pPr>
                <a:endParaRPr lang="hr-HR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124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Example</a:t>
            </a:r>
            <a:r>
              <a:rPr lang="hr-HR" dirty="0" smtClean="0"/>
              <a:t>: IRR, ERR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Calculate</a:t>
            </a:r>
            <a:r>
              <a:rPr lang="hr-HR" dirty="0" smtClean="0"/>
              <a:t>:</a:t>
            </a:r>
          </a:p>
          <a:p>
            <a:pPr eaLnBrk="1" hangingPunct="1"/>
            <a:r>
              <a:rPr lang="hr-HR" dirty="0" smtClean="0"/>
              <a:t>1: for </a:t>
            </a:r>
            <a:r>
              <a:rPr lang="hr-HR" dirty="0" err="1" smtClean="0"/>
              <a:t>both</a:t>
            </a:r>
            <a:r>
              <a:rPr lang="hr-HR" dirty="0" smtClean="0"/>
              <a:t> </a:t>
            </a:r>
            <a:r>
              <a:rPr lang="hr-HR" dirty="0" err="1" smtClean="0"/>
              <a:t>projects</a:t>
            </a:r>
            <a:r>
              <a:rPr lang="hr-HR" dirty="0" smtClean="0"/>
              <a:t>: IRR for </a:t>
            </a:r>
            <a:r>
              <a:rPr lang="hr-HR" dirty="0" err="1" smtClean="0"/>
              <a:t>low</a:t>
            </a:r>
            <a:r>
              <a:rPr lang="hr-HR" dirty="0" smtClean="0"/>
              <a:t>, IRR for most </a:t>
            </a:r>
            <a:r>
              <a:rPr lang="hr-HR" dirty="0" err="1" smtClean="0"/>
              <a:t>likely</a:t>
            </a:r>
            <a:r>
              <a:rPr lang="hr-HR" dirty="0" smtClean="0"/>
              <a:t>, IRR for </a:t>
            </a:r>
            <a:r>
              <a:rPr lang="hr-HR" dirty="0" err="1" smtClean="0"/>
              <a:t>high</a:t>
            </a:r>
            <a:endParaRPr lang="hr-HR" dirty="0" smtClean="0"/>
          </a:p>
          <a:p>
            <a:pPr lvl="0" eaLnBrk="1" hangingPunct="1"/>
            <a:r>
              <a:rPr lang="hr-HR" dirty="0" smtClean="0">
                <a:solidFill>
                  <a:prstClr val="black"/>
                </a:solidFill>
              </a:rPr>
              <a:t>2: for </a:t>
            </a:r>
            <a:r>
              <a:rPr lang="hr-HR" dirty="0" err="1" smtClean="0">
                <a:solidFill>
                  <a:prstClr val="black"/>
                </a:solidFill>
              </a:rPr>
              <a:t>both</a:t>
            </a:r>
            <a:r>
              <a:rPr lang="hr-HR" dirty="0" smtClean="0">
                <a:solidFill>
                  <a:prstClr val="black"/>
                </a:solidFill>
              </a:rPr>
              <a:t> </a:t>
            </a:r>
            <a:r>
              <a:rPr lang="hr-HR" dirty="0" err="1" smtClean="0">
                <a:solidFill>
                  <a:prstClr val="black"/>
                </a:solidFill>
              </a:rPr>
              <a:t>projects</a:t>
            </a:r>
            <a:r>
              <a:rPr lang="hr-HR" dirty="0" smtClean="0">
                <a:solidFill>
                  <a:prstClr val="black"/>
                </a:solidFill>
              </a:rPr>
              <a:t>: ERR</a:t>
            </a:r>
          </a:p>
          <a:p>
            <a:pPr lvl="0" eaLnBrk="1" hangingPunct="1"/>
            <a:r>
              <a:rPr lang="hr-HR" dirty="0" smtClean="0">
                <a:solidFill>
                  <a:prstClr val="black"/>
                </a:solidFill>
              </a:rPr>
              <a:t>3: for </a:t>
            </a:r>
            <a:r>
              <a:rPr lang="hr-HR" dirty="0" err="1" smtClean="0">
                <a:solidFill>
                  <a:prstClr val="black"/>
                </a:solidFill>
              </a:rPr>
              <a:t>both</a:t>
            </a:r>
            <a:r>
              <a:rPr lang="hr-HR" dirty="0" smtClean="0">
                <a:solidFill>
                  <a:prstClr val="black"/>
                </a:solidFill>
              </a:rPr>
              <a:t> </a:t>
            </a:r>
            <a:r>
              <a:rPr lang="hr-HR" dirty="0" err="1" smtClean="0">
                <a:solidFill>
                  <a:prstClr val="black"/>
                </a:solidFill>
              </a:rPr>
              <a:t>projects</a:t>
            </a:r>
            <a:r>
              <a:rPr lang="hr-HR" dirty="0" smtClean="0">
                <a:solidFill>
                  <a:prstClr val="black"/>
                </a:solidFill>
              </a:rPr>
              <a:t>: standard </a:t>
            </a:r>
            <a:r>
              <a:rPr lang="hr-HR" dirty="0" err="1" smtClean="0">
                <a:solidFill>
                  <a:prstClr val="black"/>
                </a:solidFill>
              </a:rPr>
              <a:t>deviation</a:t>
            </a:r>
            <a:endParaRPr lang="hr-HR" dirty="0">
              <a:solidFill>
                <a:prstClr val="black"/>
              </a:solidFill>
            </a:endParaRPr>
          </a:p>
          <a:p>
            <a:pPr marL="0" indent="0" eaLnBrk="1" hangingPunct="1">
              <a:buNone/>
            </a:pPr>
            <a:endParaRPr lang="hr-HR" dirty="0" smtClean="0"/>
          </a:p>
          <a:p>
            <a:pPr eaLnBrk="1" hangingPunct="1"/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128195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Example</a:t>
            </a:r>
            <a:r>
              <a:rPr lang="hr-HR" dirty="0" smtClean="0"/>
              <a:t>: IRR, ERR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45932720"/>
              </p:ext>
            </p:extLst>
          </p:nvPr>
        </p:nvGraphicFramePr>
        <p:xfrm>
          <a:off x="251520" y="1772816"/>
          <a:ext cx="3784600" cy="3200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7421">
                  <a:extLst>
                    <a:ext uri="{9D8B030D-6E8A-4147-A177-3AD203B41FA5}">
                      <a16:colId xmlns:a16="http://schemas.microsoft.com/office/drawing/2014/main" val="140785368"/>
                    </a:ext>
                  </a:extLst>
                </a:gridCol>
                <a:gridCol w="827980">
                  <a:extLst>
                    <a:ext uri="{9D8B030D-6E8A-4147-A177-3AD203B41FA5}">
                      <a16:colId xmlns:a16="http://schemas.microsoft.com/office/drawing/2014/main" val="765155336"/>
                    </a:ext>
                  </a:extLst>
                </a:gridCol>
                <a:gridCol w="926323">
                  <a:extLst>
                    <a:ext uri="{9D8B030D-6E8A-4147-A177-3AD203B41FA5}">
                      <a16:colId xmlns:a16="http://schemas.microsoft.com/office/drawing/2014/main" val="1227778656"/>
                    </a:ext>
                  </a:extLst>
                </a:gridCol>
                <a:gridCol w="862876">
                  <a:extLst>
                    <a:ext uri="{9D8B030D-6E8A-4147-A177-3AD203B41FA5}">
                      <a16:colId xmlns:a16="http://schemas.microsoft.com/office/drawing/2014/main" val="4051487937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hr-HR" sz="1600" u="none" strike="noStrike">
                          <a:effectLst/>
                        </a:rPr>
                        <a:t>Project 1</a:t>
                      </a:r>
                      <a:endParaRPr lang="hr-H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267096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6374839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years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low </a:t>
                      </a:r>
                      <a:endParaRPr lang="hr-H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most likely</a:t>
                      </a:r>
                      <a:endParaRPr lang="hr-HR" sz="1400" b="1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high</a:t>
                      </a:r>
                      <a:endParaRPr lang="hr-HR" sz="1400" b="1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239526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a</a:t>
                      </a:r>
                      <a:endParaRPr lang="hr-H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m </a:t>
                      </a:r>
                      <a:endParaRPr lang="hr-HR" sz="1400" b="1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b</a:t>
                      </a:r>
                      <a:endParaRPr lang="hr-HR" sz="1400" b="1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348314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-6.000.000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-6.000.000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-6.000.000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083767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1.070.550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1.124.078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1.177.605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44646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1.070.550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1.124.078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1.177.605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3333601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1.125.220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1.181.481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1.360.900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50341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1.125.220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1.181.481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1.294.320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169894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5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1.132.323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1.188.939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1.302.171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50692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1.132.323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1.188.939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1.302.171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84813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1.201.215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1.261.276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1.441.458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57596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1.220.606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1.267.120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1.220.400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36050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36774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hr-HR" sz="1600" u="none" strike="noStrike">
                          <a:effectLst/>
                        </a:rPr>
                        <a:t>IRR</a:t>
                      </a:r>
                      <a:endParaRPr lang="hr-H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10,0%</a:t>
                      </a:r>
                      <a:endParaRPr lang="hr-H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11,3%</a:t>
                      </a:r>
                      <a:endParaRPr lang="hr-HR" sz="1400" b="1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13,5%</a:t>
                      </a:r>
                      <a:endParaRPr lang="hr-HR" sz="14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4988872"/>
                  </a:ext>
                </a:extLst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41808831"/>
              </p:ext>
            </p:extLst>
          </p:nvPr>
        </p:nvGraphicFramePr>
        <p:xfrm>
          <a:off x="4572000" y="1772816"/>
          <a:ext cx="3784600" cy="3200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7421">
                  <a:extLst>
                    <a:ext uri="{9D8B030D-6E8A-4147-A177-3AD203B41FA5}">
                      <a16:colId xmlns:a16="http://schemas.microsoft.com/office/drawing/2014/main" val="2267950624"/>
                    </a:ext>
                  </a:extLst>
                </a:gridCol>
                <a:gridCol w="827980">
                  <a:extLst>
                    <a:ext uri="{9D8B030D-6E8A-4147-A177-3AD203B41FA5}">
                      <a16:colId xmlns:a16="http://schemas.microsoft.com/office/drawing/2014/main" val="2109609312"/>
                    </a:ext>
                  </a:extLst>
                </a:gridCol>
                <a:gridCol w="926323">
                  <a:extLst>
                    <a:ext uri="{9D8B030D-6E8A-4147-A177-3AD203B41FA5}">
                      <a16:colId xmlns:a16="http://schemas.microsoft.com/office/drawing/2014/main" val="2199585118"/>
                    </a:ext>
                  </a:extLst>
                </a:gridCol>
                <a:gridCol w="862876">
                  <a:extLst>
                    <a:ext uri="{9D8B030D-6E8A-4147-A177-3AD203B41FA5}">
                      <a16:colId xmlns:a16="http://schemas.microsoft.com/office/drawing/2014/main" val="2443885841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hr-HR" sz="1600" u="none" strike="noStrike">
                          <a:effectLst/>
                        </a:rPr>
                        <a:t>Project 2</a:t>
                      </a:r>
                      <a:endParaRPr lang="hr-H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17517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419644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years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low </a:t>
                      </a:r>
                      <a:endParaRPr lang="hr-H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most likely</a:t>
                      </a:r>
                      <a:endParaRPr lang="hr-HR" sz="1400" b="1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high</a:t>
                      </a:r>
                      <a:endParaRPr lang="hr-HR" sz="1400" b="1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8134565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a</a:t>
                      </a:r>
                      <a:endParaRPr lang="hr-H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m </a:t>
                      </a:r>
                      <a:endParaRPr lang="hr-HR" sz="1400" b="1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b</a:t>
                      </a:r>
                      <a:endParaRPr lang="hr-HR" sz="1400" b="1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95337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-4.000.000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-4.000.000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-4.000.000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8338925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752.650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790.283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1.280.000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21958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770.000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790.283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1.280.000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267244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770.000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790.283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1.358.900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07126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770.000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814.401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1.358.900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390572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5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801.536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814.401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1.400.000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01350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775.620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880.450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1.458.200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83392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820.111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880.450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1.458.200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340404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820.111   </a:t>
                      </a:r>
                      <a:endParaRPr lang="hr-HR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902.050   </a:t>
                      </a:r>
                      <a:endParaRPr lang="hr-HR" sz="1100" b="0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1.638.290   </a:t>
                      </a:r>
                      <a:endParaRPr lang="hr-HR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9023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2493432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hr-HR" sz="1600" u="none" strike="noStrike">
                          <a:effectLst/>
                        </a:rPr>
                        <a:t>IRR</a:t>
                      </a:r>
                      <a:endParaRPr lang="hr-H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11,1%</a:t>
                      </a:r>
                      <a:endParaRPr lang="hr-H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12,6%</a:t>
                      </a:r>
                      <a:endParaRPr lang="hr-HR" sz="1400" b="1" i="0" u="none" strike="noStrike">
                        <a:solidFill>
                          <a:srgbClr val="4F622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29,5%</a:t>
                      </a:r>
                      <a:endParaRPr lang="hr-HR" sz="14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102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005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Example</a:t>
            </a:r>
            <a:r>
              <a:rPr lang="hr-HR" dirty="0" smtClean="0"/>
              <a:t>: ERR, 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795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2924944"/>
                <a:ext cx="4038600" cy="3201219"/>
              </a:xfrm>
            </p:spPr>
            <p:txBody>
              <a:bodyPr/>
              <a:lstStyle/>
              <a:p>
                <a:pPr eaLnBrk="1" hangingPunct="1"/>
                <a:r>
                  <a:rPr lang="hr-HR" dirty="0" smtClean="0"/>
                  <a:t>Project 1:</a:t>
                </a:r>
              </a:p>
              <a:p>
                <a:pPr marL="0" indent="0" eaLnBrk="1" hangingPunct="1">
                  <a:buNone/>
                </a:pPr>
                <a:endParaRPr lang="hr-HR" dirty="0" smtClean="0"/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000" i="1">
                        <a:latin typeface="Cambria Math"/>
                      </a:rPr>
                      <m:t>𝐸𝑅𝑅</m:t>
                    </m:r>
                    <m:r>
                      <a:rPr lang="hr-HR" sz="200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hr-HR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hr-H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  <m:r>
                              <a:rPr lang="hr-HR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hr-HR" sz="2000" i="1">
                                <a:latin typeface="Cambria Math"/>
                              </a:rPr>
                              <m:t>4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11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hr-HR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13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</m:num>
                      <m:den>
                        <m:r>
                          <a:rPr lang="hr-HR" sz="20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hr-HR" sz="2000" dirty="0" smtClean="0"/>
                  <a:t>=11,45%</a:t>
                </a:r>
              </a:p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hr-H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hr-H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hr-H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hr-H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hr-H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hr-H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r-H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r-H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13</m:t>
                                    </m:r>
                                    <m:r>
                                      <a:rPr lang="hr-H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hr-H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  <m:r>
                                      <a:rPr lang="hr-H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hr-H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hr-H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hr-H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36</m:t>
                            </m:r>
                          </m:den>
                        </m:f>
                      </m:e>
                    </m:rad>
                    <m:r>
                      <a:rPr lang="hr-H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hr-H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hr-H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58</m:t>
                    </m:r>
                    <m:r>
                      <a:rPr lang="hr-H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endParaRPr lang="hr-HR" sz="2000" dirty="0" smtClean="0"/>
              </a:p>
            </p:txBody>
          </p:sp>
        </mc:Choice>
        <mc:Fallback xmlns="">
          <p:sp>
            <p:nvSpPr>
              <p:cNvPr id="3379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2924944"/>
                <a:ext cx="4038600" cy="3201219"/>
              </a:xfrm>
              <a:blipFill>
                <a:blip r:embed="rId2"/>
                <a:stretch>
                  <a:fillRect l="-1961" t="-1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979712" y="1340768"/>
                <a:ext cx="4572000" cy="144821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hr-HR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hr-HR" i="1">
                          <a:latin typeface="Cambria Math"/>
                        </a:rPr>
                        <m:t>=</m:t>
                      </m:r>
                      <m:r>
                        <a:rPr lang="hr-HR" i="1">
                          <a:latin typeface="Cambria Math"/>
                        </a:rPr>
                        <m:t>𝐸𝑅𝑅</m:t>
                      </m:r>
                      <m:r>
                        <a:rPr lang="hr-HR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hr-H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hr-H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hr-H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hr-HR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hr-HR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hr-HR" i="1">
                                  <a:latin typeface="Cambria Math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hr-H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i="1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hr-HR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hr-HR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hr-H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hr-HR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hr-HR" i="1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hr-HR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hr-H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hr-H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hr-H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hr-H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hr-H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hr-H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hr-H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r-H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e>
                                        <m:sub>
                                          <m:r>
                                            <a:rPr lang="hr-H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hr-H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hr-H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r-H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hr-H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hr-H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hr-H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36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340768"/>
                <a:ext cx="4572000" cy="14482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427984" y="2924944"/>
                <a:ext cx="4038600" cy="3201219"/>
              </a:xfrm>
            </p:spPr>
            <p:txBody>
              <a:bodyPr/>
              <a:lstStyle/>
              <a:p>
                <a:pPr eaLnBrk="1" hangingPunct="1"/>
                <a:r>
                  <a:rPr lang="hr-HR" dirty="0" smtClean="0"/>
                  <a:t>Project 2:</a:t>
                </a:r>
              </a:p>
              <a:p>
                <a:pPr marL="0" indent="0" eaLnBrk="1" hangingPunct="1">
                  <a:buNone/>
                </a:pPr>
                <a:endParaRPr lang="hr-HR" dirty="0" smtClean="0"/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000" i="1">
                        <a:latin typeface="Cambria Math"/>
                      </a:rPr>
                      <m:t>𝐸𝑅𝑅</m:t>
                    </m:r>
                    <m:r>
                      <a:rPr lang="hr-HR" sz="200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hr-HR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hr-H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11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hr-HR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hr-HR" sz="2000" i="1">
                                <a:latin typeface="Cambria Math"/>
                              </a:rPr>
                              <m:t>4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hr-HR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29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hr-HR" sz="20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</m:num>
                      <m:den>
                        <m:r>
                          <a:rPr lang="hr-HR" sz="20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hr-HR" sz="2000" dirty="0" smtClean="0"/>
                  <a:t>=15,17%</a:t>
                </a:r>
              </a:p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hr-H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hr-H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hr-H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hr-H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hr-H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hr-H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r-H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r-H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29</m:t>
                                    </m:r>
                                    <m:r>
                                      <a:rPr lang="hr-H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hr-H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  <m:r>
                                      <a:rPr lang="hr-H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hr-H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11</m:t>
                                    </m:r>
                                    <m:r>
                                      <a:rPr lang="hr-H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hr-H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hr-H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hr-H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36</m:t>
                            </m:r>
                          </m:den>
                        </m:f>
                      </m:e>
                    </m:rad>
                    <m:r>
                      <a:rPr lang="hr-H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hr-H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hr-H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07</m:t>
                    </m:r>
                    <m:r>
                      <a:rPr lang="hr-H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endParaRPr lang="hr-HR" sz="2000" dirty="0" smtClean="0"/>
              </a:p>
            </p:txBody>
          </p:sp>
        </mc:Choice>
        <mc:Fallback xmlns="">
          <p:sp>
            <p:nvSpPr>
              <p:cNvPr id="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427984" y="2924944"/>
                <a:ext cx="4038600" cy="3201219"/>
              </a:xfrm>
              <a:blipFill>
                <a:blip r:embed="rId4"/>
                <a:stretch>
                  <a:fillRect l="-1961" t="-1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511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1. ERR </a:t>
            </a:r>
            <a:r>
              <a:rPr lang="hr-HR" dirty="0" smtClean="0"/>
              <a:t>and </a:t>
            </a:r>
            <a:r>
              <a:rPr lang="hr-HR" dirty="0"/>
              <a:t>R (1/2)</a:t>
            </a:r>
            <a:endParaRPr lang="hr-HR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hr-H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hr-H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  <m:t>𝐸𝑅𝑅</m:t>
                                  </m:r>
                                </m:e>
                                <m:sub>
                                  <m: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hr-H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b="0" i="1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hr-HR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den>
                              </m:f>
                            </m:e>
                          </m:d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  <m: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chr m:val="∑"/>
                                      <m:ctrlPr>
                                        <a:rPr lang="hr-H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hr-HR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hr-HR" b="0" i="1" smtClean="0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hr-HR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hr-HR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hr-HR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r-HR" b="0" i="1" smtClean="0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hr-HR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</m:num>
                                <m:den>
                                  <m: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den>
                              </m:f>
                            </m:e>
                          </m:d>
                          <m:r>
                            <a:rPr lang="hr-H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nary>
                    </m:oMath>
                  </m:oMathPara>
                </a14:m>
                <a:endParaRPr lang="hr-HR" dirty="0" smtClean="0"/>
              </a:p>
              <a:p>
                <a:r>
                  <a:rPr lang="hr-HR" i="1" dirty="0" smtClean="0"/>
                  <a:t>R</a:t>
                </a:r>
                <a:r>
                  <a:rPr lang="hr-HR" dirty="0" smtClean="0"/>
                  <a:t> =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expected</a:t>
                </a:r>
                <a:r>
                  <a:rPr lang="hr-HR" sz="2800" dirty="0" smtClean="0"/>
                  <a:t> rate </a:t>
                </a:r>
                <a:r>
                  <a:rPr lang="hr-HR" sz="2800" dirty="0" err="1" smtClean="0"/>
                  <a:t>of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return</a:t>
                </a:r>
                <a:r>
                  <a:rPr lang="hr-HR" sz="2800" dirty="0" smtClean="0"/>
                  <a:t> for a set </a:t>
                </a:r>
                <a:r>
                  <a:rPr lang="hr-HR" sz="2800" dirty="0" err="1" smtClean="0"/>
                  <a:t>of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proposals</a:t>
                </a:r>
                <a:endParaRPr lang="hr-HR" dirty="0" smtClean="0"/>
              </a:p>
              <a:p>
                <a:r>
                  <a:rPr lang="hr-HR" dirty="0" smtClean="0"/>
                  <a:t>K = </a:t>
                </a:r>
                <a:r>
                  <a:rPr lang="hr-HR" sz="2800" dirty="0" err="1" smtClean="0"/>
                  <a:t>capital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available</a:t>
                </a:r>
                <a:r>
                  <a:rPr lang="hr-HR" sz="2800" dirty="0" smtClean="0"/>
                  <a:t> for </a:t>
                </a:r>
                <a:r>
                  <a:rPr lang="hr-HR" sz="2800" dirty="0" err="1" smtClean="0"/>
                  <a:t>capital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budgeting</a:t>
                </a:r>
                <a:endParaRPr lang="hr-HR" dirty="0" smtClean="0"/>
              </a:p>
              <a:p>
                <a:r>
                  <a:rPr lang="hr-HR" i="1" dirty="0" err="1" smtClean="0"/>
                  <a:t>w</a:t>
                </a:r>
                <a:r>
                  <a:rPr lang="hr-HR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hr-HR" dirty="0" smtClean="0"/>
                  <a:t> = </a:t>
                </a:r>
                <a:r>
                  <a:rPr lang="hr-HR" sz="2800" dirty="0" err="1" smtClean="0"/>
                  <a:t>cash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available</a:t>
                </a:r>
                <a:r>
                  <a:rPr lang="hr-HR" sz="2800" dirty="0" smtClean="0"/>
                  <a:t> for </a:t>
                </a:r>
                <a:r>
                  <a:rPr lang="hr-HR" sz="2800" dirty="0" err="1" smtClean="0"/>
                  <a:t>project</a:t>
                </a:r>
                <a:r>
                  <a:rPr lang="hr-HR" sz="2800" dirty="0" smtClean="0"/>
                  <a:t> ‘</a:t>
                </a:r>
                <a:r>
                  <a:rPr lang="hr-HR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hr-HR" sz="2800" dirty="0" smtClean="0"/>
                  <a:t>’</a:t>
                </a:r>
              </a:p>
              <a:p>
                <a:r>
                  <a:rPr lang="hr-HR" i="1" dirty="0" smtClean="0">
                    <a:sym typeface="Symbol" panose="05050102010706020507" pitchFamily="18" charset="2"/>
                  </a:rPr>
                  <a:t></a:t>
                </a:r>
                <a:r>
                  <a:rPr lang="hr-HR" dirty="0" smtClean="0">
                    <a:sym typeface="Symbol" panose="05050102010706020507" pitchFamily="18" charset="2"/>
                  </a:rPr>
                  <a:t> = </a:t>
                </a:r>
                <a:r>
                  <a:rPr lang="hr-HR" sz="2800" dirty="0" err="1" smtClean="0">
                    <a:sym typeface="Symbol" panose="05050102010706020507" pitchFamily="18" charset="2"/>
                  </a:rPr>
                  <a:t>an</a:t>
                </a:r>
                <a:r>
                  <a:rPr lang="hr-HR" sz="2800" dirty="0" smtClean="0">
                    <a:sym typeface="Symbol" panose="05050102010706020507" pitchFamily="18" charset="2"/>
                  </a:rPr>
                  <a:t> </a:t>
                </a:r>
                <a:r>
                  <a:rPr lang="hr-HR" sz="2800" dirty="0" err="1" smtClean="0">
                    <a:sym typeface="Symbol" panose="05050102010706020507" pitchFamily="18" charset="2"/>
                  </a:rPr>
                  <a:t>opportunity</a:t>
                </a:r>
                <a:r>
                  <a:rPr lang="hr-HR" sz="2800" dirty="0" smtClean="0">
                    <a:sym typeface="Symbol" panose="05050102010706020507" pitchFamily="18" charset="2"/>
                  </a:rPr>
                  <a:t> </a:t>
                </a:r>
                <a:r>
                  <a:rPr lang="hr-HR" sz="2800" dirty="0" err="1" smtClean="0">
                    <a:sym typeface="Symbol" panose="05050102010706020507" pitchFamily="18" charset="2"/>
                  </a:rPr>
                  <a:t>cost</a:t>
                </a:r>
                <a:r>
                  <a:rPr lang="hr-HR" sz="2800" dirty="0" smtClean="0">
                    <a:sym typeface="Symbol" panose="05050102010706020507" pitchFamily="18" charset="2"/>
                  </a:rPr>
                  <a:t> for </a:t>
                </a:r>
                <a:r>
                  <a:rPr lang="hr-HR" sz="2800" dirty="0" err="1" smtClean="0">
                    <a:sym typeface="Symbol" panose="05050102010706020507" pitchFamily="18" charset="2"/>
                  </a:rPr>
                  <a:t>money</a:t>
                </a:r>
                <a:r>
                  <a:rPr lang="hr-HR" sz="2800" dirty="0" smtClean="0">
                    <a:sym typeface="Symbol" panose="05050102010706020507" pitchFamily="18" charset="2"/>
                  </a:rPr>
                  <a:t> </a:t>
                </a:r>
                <a:r>
                  <a:rPr lang="hr-HR" sz="2800" dirty="0" err="1" smtClean="0">
                    <a:sym typeface="Symbol" panose="05050102010706020507" pitchFamily="18" charset="2"/>
                  </a:rPr>
                  <a:t>not</a:t>
                </a:r>
                <a:r>
                  <a:rPr lang="hr-HR" sz="2800" dirty="0" smtClean="0">
                    <a:sym typeface="Symbol" panose="05050102010706020507" pitchFamily="18" charset="2"/>
                  </a:rPr>
                  <a:t> </a:t>
                </a:r>
                <a:r>
                  <a:rPr lang="hr-HR" sz="2800" dirty="0" err="1" smtClean="0">
                    <a:sym typeface="Symbol" panose="05050102010706020507" pitchFamily="18" charset="2"/>
                  </a:rPr>
                  <a:t>invested</a:t>
                </a:r>
                <a:r>
                  <a:rPr lang="hr-HR" sz="2800" dirty="0" smtClean="0">
                    <a:sym typeface="Symbol" panose="05050102010706020507" pitchFamily="18" charset="2"/>
                  </a:rPr>
                  <a:t> </a:t>
                </a:r>
                <a:r>
                  <a:rPr lang="hr-HR" sz="2800" dirty="0" err="1" smtClean="0">
                    <a:sym typeface="Symbol" panose="05050102010706020507" pitchFamily="18" charset="2"/>
                  </a:rPr>
                  <a:t>in</a:t>
                </a:r>
                <a:r>
                  <a:rPr lang="hr-HR" sz="2800" dirty="0" smtClean="0">
                    <a:sym typeface="Symbol" panose="05050102010706020507" pitchFamily="18" charset="2"/>
                  </a:rPr>
                  <a:t> </a:t>
                </a:r>
                <a:r>
                  <a:rPr lang="hr-HR" sz="2800" dirty="0" err="1" smtClean="0">
                    <a:sym typeface="Symbol" panose="05050102010706020507" pitchFamily="18" charset="2"/>
                  </a:rPr>
                  <a:t>proposals</a:t>
                </a:r>
                <a:endParaRPr lang="hr-HR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040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Example</a:t>
            </a:r>
            <a:r>
              <a:rPr lang="hr-HR" dirty="0" smtClean="0"/>
              <a:t>: IRR, ERR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Calculate</a:t>
            </a:r>
            <a:r>
              <a:rPr lang="hr-HR" dirty="0" smtClean="0"/>
              <a:t> R</a:t>
            </a:r>
          </a:p>
          <a:p>
            <a:pPr lvl="1" eaLnBrk="1" hangingPunct="1"/>
            <a:r>
              <a:rPr lang="hr-HR" dirty="0" smtClean="0"/>
              <a:t>K=1.000.000</a:t>
            </a:r>
          </a:p>
          <a:p>
            <a:pPr lvl="1" eaLnBrk="1" hangingPunct="1"/>
            <a:r>
              <a:rPr lang="hr-HR" dirty="0" smtClean="0">
                <a:sym typeface="Symbol" panose="05050102010706020507" pitchFamily="18" charset="2"/>
              </a:rPr>
              <a:t>=7%</a:t>
            </a:r>
          </a:p>
          <a:p>
            <a:pPr lvl="1" eaLnBrk="1" hangingPunct="1"/>
            <a:r>
              <a:rPr lang="hr-HR" dirty="0" smtClean="0">
                <a:sym typeface="Symbol" panose="05050102010706020507" pitchFamily="18" charset="2"/>
              </a:rPr>
              <a:t>w</a:t>
            </a:r>
            <a:r>
              <a:rPr lang="hr-HR" baseline="-25000" dirty="0" smtClean="0">
                <a:sym typeface="Symbol" panose="05050102010706020507" pitchFamily="18" charset="2"/>
              </a:rPr>
              <a:t>1</a:t>
            </a:r>
            <a:r>
              <a:rPr lang="hr-HR" dirty="0" smtClean="0">
                <a:sym typeface="Symbol" panose="05050102010706020507" pitchFamily="18" charset="2"/>
              </a:rPr>
              <a:t>=500.000</a:t>
            </a:r>
          </a:p>
          <a:p>
            <a:pPr lvl="1" eaLnBrk="1" hangingPunct="1"/>
            <a:r>
              <a:rPr lang="hr-HR" dirty="0" smtClean="0">
                <a:sym typeface="Symbol" panose="05050102010706020507" pitchFamily="18" charset="2"/>
              </a:rPr>
              <a:t>w</a:t>
            </a:r>
            <a:r>
              <a:rPr lang="hr-HR" baseline="-25000" dirty="0" smtClean="0">
                <a:sym typeface="Symbol" panose="05050102010706020507" pitchFamily="18" charset="2"/>
              </a:rPr>
              <a:t>2</a:t>
            </a:r>
            <a:r>
              <a:rPr lang="hr-HR" dirty="0" smtClean="0">
                <a:sym typeface="Symbol" panose="05050102010706020507" pitchFamily="18" charset="2"/>
              </a:rPr>
              <a:t>=300.000</a:t>
            </a:r>
            <a:endParaRPr lang="hr-HR" dirty="0" smtClean="0"/>
          </a:p>
          <a:p>
            <a:pPr eaLnBrk="1" hangingPunct="1"/>
            <a:endParaRPr lang="hr-HR" dirty="0">
              <a:solidFill>
                <a:prstClr val="black"/>
              </a:solidFill>
            </a:endParaRPr>
          </a:p>
          <a:p>
            <a:pPr marL="0" indent="0" eaLnBrk="1" hangingPunct="1">
              <a:buNone/>
            </a:pPr>
            <a:endParaRPr lang="hr-HR" dirty="0" smtClean="0"/>
          </a:p>
          <a:p>
            <a:pPr eaLnBrk="1" hangingPunct="1"/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230439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Example</a:t>
            </a:r>
            <a:r>
              <a:rPr lang="hr-HR" dirty="0" smtClean="0"/>
              <a:t>: 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hr-H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hr-HR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hr-H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2400" i="1">
                                  <a:latin typeface="Cambria Math" panose="02040503050406030204" pitchFamily="18" charset="0"/>
                                </a:rPr>
                                <m:t>𝐸𝑅𝑅</m:t>
                              </m:r>
                            </m:e>
                            <m:sub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f>
                            <m:fPr>
                              <m:ctrlPr>
                                <a:rPr lang="hr-H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hr-H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24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hr-HR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hr-HR" sz="24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  <m:r>
                        <a:rPr lang="hr-H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hr-HR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hr-H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2400" i="1">
                                  <a:latin typeface="Cambria Math" panose="02040503050406030204" pitchFamily="18" charset="0"/>
                                </a:rPr>
                                <m:t>𝐸𝑅𝑅</m:t>
                              </m:r>
                            </m:e>
                            <m:sub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f>
                            <m:fPr>
                              <m:ctrlPr>
                                <a:rPr lang="hr-H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hr-H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24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hr-HR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hr-HR" sz="24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  <m:r>
                        <a:rPr lang="hr-HR" sz="24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hr-HR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hr-H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r-HR" sz="24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  <m:r>
                                <a:rPr lang="hr-HR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hr-HR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hr-HR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sz="2400" b="0" i="1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hr-HR" sz="24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hr-HR" sz="2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hr-HR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sz="2400" i="1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hr-HR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hr-HR" sz="24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  <m:r>
                        <a:rPr lang="hr-H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hr-HR" sz="2400" dirty="0" smtClean="0"/>
              </a:p>
              <a:p>
                <a:pPr marL="0" indent="0">
                  <a:buNone/>
                </a:pPr>
                <a:endParaRPr lang="hr-HR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sz="160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hr-HR" sz="16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hr-H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r-HR" sz="1600" b="0" i="1" smtClean="0">
                              <a:latin typeface="Cambria Math" panose="02040503050406030204" pitchFamily="18" charset="0"/>
                            </a:rPr>
                            <m:t>0,1145</m:t>
                          </m:r>
                          <m:f>
                            <m:fPr>
                              <m:ctrlPr>
                                <a:rPr lang="hr-H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r-HR" sz="1600" b="0" i="1" smtClean="0">
                                  <a:latin typeface="Cambria Math" panose="02040503050406030204" pitchFamily="18" charset="0"/>
                                </a:rPr>
                                <m:t>500.000</m:t>
                              </m:r>
                            </m:num>
                            <m:den>
                              <m:r>
                                <a:rPr lang="hr-HR" sz="1600" b="0" i="1" smtClean="0">
                                  <a:latin typeface="Cambria Math" panose="02040503050406030204" pitchFamily="18" charset="0"/>
                                </a:rPr>
                                <m:t>1.000.000</m:t>
                              </m:r>
                            </m:den>
                          </m:f>
                        </m:e>
                      </m:d>
                      <m:r>
                        <a:rPr lang="hr-HR" sz="16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hr-H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r-HR" sz="1600" b="0" i="1" smtClean="0">
                              <a:latin typeface="Cambria Math" panose="02040503050406030204" pitchFamily="18" charset="0"/>
                            </a:rPr>
                            <m:t>0,1517</m:t>
                          </m:r>
                          <m:f>
                            <m:fPr>
                              <m:ctrlPr>
                                <a:rPr lang="hr-H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r-HR" sz="1600" b="0" i="1" smtClean="0">
                                  <a:latin typeface="Cambria Math" panose="02040503050406030204" pitchFamily="18" charset="0"/>
                                </a:rPr>
                                <m:t>300.000</m:t>
                              </m:r>
                            </m:num>
                            <m:den>
                              <m:r>
                                <a:rPr lang="hr-HR" sz="1600" b="0" i="1" smtClean="0">
                                  <a:latin typeface="Cambria Math" panose="02040503050406030204" pitchFamily="18" charset="0"/>
                                </a:rPr>
                                <m:t>1.000.000</m:t>
                              </m:r>
                            </m:den>
                          </m:f>
                        </m:e>
                      </m:d>
                      <m:r>
                        <a:rPr lang="hr-HR" sz="16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hr-H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hr-H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r-HR" sz="1600" b="0" i="1" smtClean="0">
                                  <a:latin typeface="Cambria Math" panose="02040503050406030204" pitchFamily="18" charset="0"/>
                                </a:rPr>
                                <m:t>1.000.000</m:t>
                              </m:r>
                              <m:r>
                                <a:rPr lang="hr-HR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hr-HR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r-HR" sz="1600" b="0" i="1" smtClean="0">
                                      <a:latin typeface="Cambria Math" panose="02040503050406030204" pitchFamily="18" charset="0"/>
                                    </a:rPr>
                                    <m:t>500.000</m:t>
                                  </m:r>
                                  <m:r>
                                    <a:rPr lang="hr-HR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hr-HR" sz="1600" b="0" i="1" smtClean="0">
                                      <a:latin typeface="Cambria Math" panose="02040503050406030204" pitchFamily="18" charset="0"/>
                                    </a:rPr>
                                    <m:t>300.000</m:t>
                                  </m:r>
                                </m:e>
                              </m:d>
                            </m:num>
                            <m:den>
                              <m:r>
                                <a:rPr lang="hr-HR" sz="1600" b="0" i="1" smtClean="0">
                                  <a:latin typeface="Cambria Math" panose="02040503050406030204" pitchFamily="18" charset="0"/>
                                </a:rPr>
                                <m:t>1.000.000</m:t>
                              </m:r>
                            </m:den>
                          </m:f>
                        </m:e>
                      </m:d>
                      <m:r>
                        <a:rPr lang="hr-H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0,07</m:t>
                      </m:r>
                    </m:oMath>
                  </m:oMathPara>
                </a14:m>
                <a:endParaRPr lang="hr-HR" sz="1800" dirty="0"/>
              </a:p>
              <a:p>
                <a:pPr marL="0" indent="0">
                  <a:buNone/>
                </a:pPr>
                <a:endParaRPr lang="hr-HR" sz="2400" dirty="0" smtClean="0"/>
              </a:p>
              <a:p>
                <a:pPr marL="0" indent="0">
                  <a:buNone/>
                </a:pPr>
                <a:r>
                  <a:rPr lang="hr-HR" sz="2400" dirty="0" smtClean="0"/>
                  <a:t>R=11,68%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69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Review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criteria</a:t>
            </a:r>
            <a:endParaRPr lang="hr-HR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whether</a:t>
            </a:r>
            <a:r>
              <a:rPr lang="hr-HR" dirty="0" smtClean="0"/>
              <a:t> </a:t>
            </a:r>
            <a:r>
              <a:rPr lang="hr-HR" dirty="0" err="1" smtClean="0"/>
              <a:t>profitability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taken</a:t>
            </a:r>
            <a:r>
              <a:rPr lang="hr-HR" dirty="0" smtClean="0"/>
              <a:t> </a:t>
            </a:r>
            <a:r>
              <a:rPr lang="hr-HR" dirty="0" err="1" smtClean="0"/>
              <a:t>into</a:t>
            </a:r>
            <a:r>
              <a:rPr lang="hr-HR" dirty="0" smtClean="0"/>
              <a:t> </a:t>
            </a:r>
            <a:r>
              <a:rPr lang="hr-HR" dirty="0" err="1" smtClean="0"/>
              <a:t>account</a:t>
            </a:r>
            <a:endParaRPr lang="hr-HR" dirty="0" smtClean="0"/>
          </a:p>
          <a:p>
            <a:pPr eaLnBrk="1" hangingPunct="1">
              <a:defRPr/>
            </a:pPr>
            <a:r>
              <a:rPr lang="en-US" dirty="0"/>
              <a:t>whether the time value of money is taken into account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whether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time shape of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r>
              <a:rPr lang="hr-HR" dirty="0" smtClean="0"/>
              <a:t> </a:t>
            </a:r>
            <a:r>
              <a:rPr lang="en-US" dirty="0"/>
              <a:t>is taken into account</a:t>
            </a: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  <a:p>
            <a:pPr eaLnBrk="1" hangingPunct="1">
              <a:defRPr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2. Set </a:t>
            </a:r>
            <a:r>
              <a:rPr lang="hr-HR" dirty="0" err="1" smtClean="0"/>
              <a:t>up</a:t>
            </a:r>
            <a:r>
              <a:rPr lang="hr-HR" dirty="0" smtClean="0"/>
              <a:t> a </a:t>
            </a:r>
            <a:r>
              <a:rPr lang="hr-HR" dirty="0" err="1" smtClean="0"/>
              <a:t>constraint</a:t>
            </a:r>
            <a:endParaRPr lang="hr-HR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r-HR" dirty="0" smtClean="0"/>
                  <a:t>You </a:t>
                </a:r>
                <a:r>
                  <a:rPr lang="hr-HR" dirty="0" err="1" smtClean="0"/>
                  <a:t>don’t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spend</a:t>
                </a:r>
                <a:r>
                  <a:rPr lang="hr-HR" dirty="0" smtClean="0"/>
                  <a:t> more </a:t>
                </a:r>
                <a:r>
                  <a:rPr lang="hr-HR" dirty="0" err="1" smtClean="0"/>
                  <a:t>money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than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you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have</a:t>
                </a:r>
                <a:r>
                  <a:rPr lang="hr-HR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hr-H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4000" dirty="0" smtClean="0"/>
              <a:t>3. </a:t>
            </a:r>
            <a:r>
              <a:rPr lang="hr-HR" sz="4000" dirty="0" err="1" smtClean="0"/>
              <a:t>Does</a:t>
            </a:r>
            <a:r>
              <a:rPr lang="hr-HR" sz="4000" dirty="0" smtClean="0"/>
              <a:t> a </a:t>
            </a:r>
            <a:r>
              <a:rPr lang="hr-HR" sz="4000" dirty="0" err="1" smtClean="0"/>
              <a:t>company</a:t>
            </a:r>
            <a:r>
              <a:rPr lang="hr-HR" sz="4000" dirty="0" smtClean="0"/>
              <a:t> </a:t>
            </a:r>
            <a:r>
              <a:rPr lang="hr-HR" sz="4000" dirty="0" err="1" smtClean="0"/>
              <a:t>has</a:t>
            </a:r>
            <a:r>
              <a:rPr lang="hr-HR" sz="4000" dirty="0" smtClean="0"/>
              <a:t> </a:t>
            </a:r>
            <a:r>
              <a:rPr lang="hr-HR" sz="4000" dirty="0" err="1" smtClean="0"/>
              <a:t>enough</a:t>
            </a:r>
            <a:r>
              <a:rPr lang="hr-HR" sz="4000" dirty="0" smtClean="0"/>
              <a:t> </a:t>
            </a:r>
            <a:r>
              <a:rPr lang="hr-HR" sz="4000" dirty="0" err="1" smtClean="0"/>
              <a:t>cash</a:t>
            </a:r>
            <a:endParaRPr lang="hr-HR" sz="4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r-HR" dirty="0" smtClean="0"/>
                  <a:t>We </a:t>
                </a:r>
                <a:r>
                  <a:rPr lang="hr-HR" dirty="0" err="1" smtClean="0"/>
                  <a:t>would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like</a:t>
                </a:r>
                <a:r>
                  <a:rPr lang="hr-HR" dirty="0" smtClean="0"/>
                  <a:t> to test </a:t>
                </a:r>
                <a:r>
                  <a:rPr lang="hr-HR" dirty="0" err="1" smtClean="0"/>
                  <a:t>if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mean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cash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balance</a:t>
                </a:r>
                <a:r>
                  <a:rPr lang="hr-HR" dirty="0" smtClean="0"/>
                  <a:t> for a set </a:t>
                </a:r>
                <a:r>
                  <a:rPr lang="hr-HR" dirty="0" err="1" smtClean="0"/>
                  <a:t>of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proposals</a:t>
                </a:r>
                <a:r>
                  <a:rPr lang="hr-HR" dirty="0" smtClean="0"/>
                  <a:t> (x̄) </a:t>
                </a:r>
                <a:r>
                  <a:rPr lang="hr-HR" dirty="0" err="1" smtClean="0"/>
                  <a:t>is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statistically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different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from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the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amout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of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cash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available</a:t>
                </a:r>
                <a:r>
                  <a:rPr lang="hr-HR" dirty="0" smtClean="0"/>
                  <a:t> for </a:t>
                </a:r>
                <a:r>
                  <a:rPr lang="hr-HR" dirty="0" err="1" smtClean="0"/>
                  <a:t>servicing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cash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requirements</a:t>
                </a:r>
                <a:r>
                  <a:rPr lang="hr-HR" dirty="0" smtClean="0"/>
                  <a:t> (A)</a:t>
                </a:r>
              </a:p>
              <a:p>
                <a:r>
                  <a:rPr lang="hr-HR" dirty="0" err="1" smtClean="0"/>
                  <a:t>We</a:t>
                </a:r>
                <a:r>
                  <a:rPr lang="hr-HR" dirty="0" smtClean="0"/>
                  <a:t> use </a:t>
                </a:r>
                <a:r>
                  <a:rPr lang="hr-HR" dirty="0" err="1" smtClean="0"/>
                  <a:t>mean</a:t>
                </a:r>
                <a:r>
                  <a:rPr lang="hr-HR" dirty="0" smtClean="0"/>
                  <a:t> </a:t>
                </a:r>
                <a:r>
                  <a:rPr lang="hr-HR" dirty="0" err="1" smtClean="0"/>
                  <a:t>difference</a:t>
                </a:r>
                <a:r>
                  <a:rPr lang="hr-HR" dirty="0" smtClean="0"/>
                  <a:t> test: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  <m: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 r="-1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600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4000" dirty="0" smtClean="0"/>
              <a:t>3. </a:t>
            </a:r>
            <a:r>
              <a:rPr lang="hr-HR" sz="4000" dirty="0" err="1" smtClean="0"/>
              <a:t>Does</a:t>
            </a:r>
            <a:r>
              <a:rPr lang="hr-HR" sz="4000" dirty="0" smtClean="0"/>
              <a:t> a </a:t>
            </a:r>
            <a:r>
              <a:rPr lang="hr-HR" sz="4000" dirty="0" err="1" smtClean="0"/>
              <a:t>company</a:t>
            </a:r>
            <a:r>
              <a:rPr lang="hr-HR" sz="4000" dirty="0" smtClean="0"/>
              <a:t> </a:t>
            </a:r>
            <a:r>
              <a:rPr lang="hr-HR" sz="4000" dirty="0" err="1" smtClean="0"/>
              <a:t>has</a:t>
            </a:r>
            <a:r>
              <a:rPr lang="hr-HR" sz="4000" dirty="0" smtClean="0"/>
              <a:t> </a:t>
            </a:r>
            <a:r>
              <a:rPr lang="hr-HR" sz="4000" dirty="0" err="1" smtClean="0"/>
              <a:t>enough</a:t>
            </a:r>
            <a:r>
              <a:rPr lang="hr-HR" sz="4000" dirty="0" smtClean="0"/>
              <a:t> </a:t>
            </a:r>
            <a:r>
              <a:rPr lang="hr-HR" sz="4000" dirty="0" err="1" smtClean="0"/>
              <a:t>cash</a:t>
            </a:r>
            <a:endParaRPr lang="hr-HR" sz="4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r-HR" sz="2800" dirty="0" smtClean="0"/>
                  <a:t>x̄=500.000; S=200.000; A=700.000; </a:t>
                </a:r>
                <a:endParaRPr lang="hr-HR" sz="2800" dirty="0"/>
              </a:p>
              <a:p>
                <a:r>
                  <a:rPr lang="hr-HR" sz="2800" dirty="0" err="1" smtClean="0"/>
                  <a:t>What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is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the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probability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that</a:t>
                </a:r>
                <a:r>
                  <a:rPr lang="hr-HR" sz="2800" dirty="0" smtClean="0"/>
                  <a:t> a negative </a:t>
                </a:r>
                <a:r>
                  <a:rPr lang="hr-HR" sz="2800" dirty="0" err="1" smtClean="0"/>
                  <a:t>cash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balance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is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higher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then</a:t>
                </a:r>
                <a:r>
                  <a:rPr lang="hr-HR" sz="2800" dirty="0" smtClean="0"/>
                  <a:t> 700.000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sz="28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hr-HR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hr-HR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hr-HR" sz="28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den>
                          </m:f>
                        </m:e>
                      </m:d>
                      <m:r>
                        <a:rPr lang="hr-HR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hr-H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700</m:t>
                              </m:r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000</m:t>
                              </m:r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500</m:t>
                              </m:r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000</m:t>
                              </m:r>
                            </m:num>
                            <m:den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200</m:t>
                              </m:r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000</m:t>
                              </m:r>
                            </m:den>
                          </m:f>
                        </m:e>
                      </m:d>
                      <m:r>
                        <a:rPr lang="hr-HR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r-HR" sz="28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hr-H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hr-HR" sz="2800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33"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77072"/>
            <a:ext cx="4762500" cy="2438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3385964" y="4979268"/>
            <a:ext cx="0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3373456" y="5273040"/>
            <a:ext cx="802304" cy="769722"/>
          </a:xfrm>
          <a:custGeom>
            <a:avLst/>
            <a:gdLst>
              <a:gd name="connsiteX0" fmla="*/ 78404 w 802304"/>
              <a:gd name="connsiteY0" fmla="*/ 0 h 769722"/>
              <a:gd name="connsiteX1" fmla="*/ 55544 w 802304"/>
              <a:gd name="connsiteY1" fmla="*/ 83820 h 769722"/>
              <a:gd name="connsiteX2" fmla="*/ 25064 w 802304"/>
              <a:gd name="connsiteY2" fmla="*/ 137160 h 769722"/>
              <a:gd name="connsiteX3" fmla="*/ 32684 w 802304"/>
              <a:gd name="connsiteY3" fmla="*/ 167640 h 769722"/>
              <a:gd name="connsiteX4" fmla="*/ 101264 w 802304"/>
              <a:gd name="connsiteY4" fmla="*/ 144780 h 769722"/>
              <a:gd name="connsiteX5" fmla="*/ 131744 w 802304"/>
              <a:gd name="connsiteY5" fmla="*/ 137160 h 769722"/>
              <a:gd name="connsiteX6" fmla="*/ 124124 w 802304"/>
              <a:gd name="connsiteY6" fmla="*/ 167640 h 769722"/>
              <a:gd name="connsiteX7" fmla="*/ 108884 w 802304"/>
              <a:gd name="connsiteY7" fmla="*/ 190500 h 769722"/>
              <a:gd name="connsiteX8" fmla="*/ 93644 w 802304"/>
              <a:gd name="connsiteY8" fmla="*/ 236220 h 769722"/>
              <a:gd name="connsiteX9" fmla="*/ 63164 w 802304"/>
              <a:gd name="connsiteY9" fmla="*/ 281940 h 769722"/>
              <a:gd name="connsiteX10" fmla="*/ 55544 w 802304"/>
              <a:gd name="connsiteY10" fmla="*/ 304800 h 769722"/>
              <a:gd name="connsiteX11" fmla="*/ 40304 w 802304"/>
              <a:gd name="connsiteY11" fmla="*/ 327660 h 769722"/>
              <a:gd name="connsiteX12" fmla="*/ 32684 w 802304"/>
              <a:gd name="connsiteY12" fmla="*/ 350520 h 769722"/>
              <a:gd name="connsiteX13" fmla="*/ 78404 w 802304"/>
              <a:gd name="connsiteY13" fmla="*/ 342900 h 769722"/>
              <a:gd name="connsiteX14" fmla="*/ 131744 w 802304"/>
              <a:gd name="connsiteY14" fmla="*/ 312420 h 769722"/>
              <a:gd name="connsiteX15" fmla="*/ 185084 w 802304"/>
              <a:gd name="connsiteY15" fmla="*/ 297180 h 769722"/>
              <a:gd name="connsiteX16" fmla="*/ 223184 w 802304"/>
              <a:gd name="connsiteY16" fmla="*/ 274320 h 769722"/>
              <a:gd name="connsiteX17" fmla="*/ 276524 w 802304"/>
              <a:gd name="connsiteY17" fmla="*/ 259080 h 769722"/>
              <a:gd name="connsiteX18" fmla="*/ 299384 w 802304"/>
              <a:gd name="connsiteY18" fmla="*/ 243840 h 769722"/>
              <a:gd name="connsiteX19" fmla="*/ 268904 w 802304"/>
              <a:gd name="connsiteY19" fmla="*/ 289560 h 769722"/>
              <a:gd name="connsiteX20" fmla="*/ 261284 w 802304"/>
              <a:gd name="connsiteY20" fmla="*/ 312420 h 769722"/>
              <a:gd name="connsiteX21" fmla="*/ 238424 w 802304"/>
              <a:gd name="connsiteY21" fmla="*/ 335280 h 769722"/>
              <a:gd name="connsiteX22" fmla="*/ 215564 w 802304"/>
              <a:gd name="connsiteY22" fmla="*/ 365760 h 769722"/>
              <a:gd name="connsiteX23" fmla="*/ 177464 w 802304"/>
              <a:gd name="connsiteY23" fmla="*/ 411480 h 769722"/>
              <a:gd name="connsiteX24" fmla="*/ 146984 w 802304"/>
              <a:gd name="connsiteY24" fmla="*/ 457200 h 769722"/>
              <a:gd name="connsiteX25" fmla="*/ 116504 w 802304"/>
              <a:gd name="connsiteY25" fmla="*/ 495300 h 769722"/>
              <a:gd name="connsiteX26" fmla="*/ 108884 w 802304"/>
              <a:gd name="connsiteY26" fmla="*/ 518160 h 769722"/>
              <a:gd name="connsiteX27" fmla="*/ 63164 w 802304"/>
              <a:gd name="connsiteY27" fmla="*/ 556260 h 769722"/>
              <a:gd name="connsiteX28" fmla="*/ 47924 w 802304"/>
              <a:gd name="connsiteY28" fmla="*/ 579120 h 769722"/>
              <a:gd name="connsiteX29" fmla="*/ 70784 w 802304"/>
              <a:gd name="connsiteY29" fmla="*/ 594360 h 769722"/>
              <a:gd name="connsiteX30" fmla="*/ 139364 w 802304"/>
              <a:gd name="connsiteY30" fmla="*/ 563880 h 769722"/>
              <a:gd name="connsiteX31" fmla="*/ 162224 w 802304"/>
              <a:gd name="connsiteY31" fmla="*/ 556260 h 769722"/>
              <a:gd name="connsiteX32" fmla="*/ 185084 w 802304"/>
              <a:gd name="connsiteY32" fmla="*/ 541020 h 769722"/>
              <a:gd name="connsiteX33" fmla="*/ 223184 w 802304"/>
              <a:gd name="connsiteY33" fmla="*/ 533400 h 769722"/>
              <a:gd name="connsiteX34" fmla="*/ 253664 w 802304"/>
              <a:gd name="connsiteY34" fmla="*/ 525780 h 769722"/>
              <a:gd name="connsiteX35" fmla="*/ 291764 w 802304"/>
              <a:gd name="connsiteY35" fmla="*/ 518160 h 769722"/>
              <a:gd name="connsiteX36" fmla="*/ 322244 w 802304"/>
              <a:gd name="connsiteY36" fmla="*/ 510540 h 769722"/>
              <a:gd name="connsiteX37" fmla="*/ 360344 w 802304"/>
              <a:gd name="connsiteY37" fmla="*/ 495300 h 769722"/>
              <a:gd name="connsiteX38" fmla="*/ 421304 w 802304"/>
              <a:gd name="connsiteY38" fmla="*/ 487680 h 769722"/>
              <a:gd name="connsiteX39" fmla="*/ 474644 w 802304"/>
              <a:gd name="connsiteY39" fmla="*/ 487680 h 769722"/>
              <a:gd name="connsiteX40" fmla="*/ 451784 w 802304"/>
              <a:gd name="connsiteY40" fmla="*/ 502920 h 769722"/>
              <a:gd name="connsiteX41" fmla="*/ 406064 w 802304"/>
              <a:gd name="connsiteY41" fmla="*/ 533400 h 769722"/>
              <a:gd name="connsiteX42" fmla="*/ 337484 w 802304"/>
              <a:gd name="connsiteY42" fmla="*/ 579120 h 769722"/>
              <a:gd name="connsiteX43" fmla="*/ 314624 w 802304"/>
              <a:gd name="connsiteY43" fmla="*/ 594360 h 769722"/>
              <a:gd name="connsiteX44" fmla="*/ 291764 w 802304"/>
              <a:gd name="connsiteY44" fmla="*/ 601980 h 769722"/>
              <a:gd name="connsiteX45" fmla="*/ 223184 w 802304"/>
              <a:gd name="connsiteY45" fmla="*/ 640080 h 769722"/>
              <a:gd name="connsiteX46" fmla="*/ 207944 w 802304"/>
              <a:gd name="connsiteY46" fmla="*/ 662940 h 769722"/>
              <a:gd name="connsiteX47" fmla="*/ 162224 w 802304"/>
              <a:gd name="connsiteY47" fmla="*/ 685800 h 769722"/>
              <a:gd name="connsiteX48" fmla="*/ 116504 w 802304"/>
              <a:gd name="connsiteY48" fmla="*/ 723900 h 769722"/>
              <a:gd name="connsiteX49" fmla="*/ 70784 w 802304"/>
              <a:gd name="connsiteY49" fmla="*/ 754380 h 769722"/>
              <a:gd name="connsiteX50" fmla="*/ 93644 w 802304"/>
              <a:gd name="connsiteY50" fmla="*/ 769620 h 769722"/>
              <a:gd name="connsiteX51" fmla="*/ 146984 w 802304"/>
              <a:gd name="connsiteY51" fmla="*/ 754380 h 769722"/>
              <a:gd name="connsiteX52" fmla="*/ 192704 w 802304"/>
              <a:gd name="connsiteY52" fmla="*/ 746760 h 769722"/>
              <a:gd name="connsiteX53" fmla="*/ 215564 w 802304"/>
              <a:gd name="connsiteY53" fmla="*/ 739140 h 769722"/>
              <a:gd name="connsiteX54" fmla="*/ 253664 w 802304"/>
              <a:gd name="connsiteY54" fmla="*/ 731520 h 769722"/>
              <a:gd name="connsiteX55" fmla="*/ 276524 w 802304"/>
              <a:gd name="connsiteY55" fmla="*/ 723900 h 769722"/>
              <a:gd name="connsiteX56" fmla="*/ 337484 w 802304"/>
              <a:gd name="connsiteY56" fmla="*/ 716280 h 769722"/>
              <a:gd name="connsiteX57" fmla="*/ 383204 w 802304"/>
              <a:gd name="connsiteY57" fmla="*/ 708660 h 769722"/>
              <a:gd name="connsiteX58" fmla="*/ 413684 w 802304"/>
              <a:gd name="connsiteY58" fmla="*/ 701040 h 769722"/>
              <a:gd name="connsiteX59" fmla="*/ 543224 w 802304"/>
              <a:gd name="connsiteY59" fmla="*/ 693420 h 769722"/>
              <a:gd name="connsiteX60" fmla="*/ 573704 w 802304"/>
              <a:gd name="connsiteY60" fmla="*/ 685800 h 769722"/>
              <a:gd name="connsiteX61" fmla="*/ 802304 w 802304"/>
              <a:gd name="connsiteY61" fmla="*/ 670560 h 769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802304" h="769722">
                <a:moveTo>
                  <a:pt x="78404" y="0"/>
                </a:moveTo>
                <a:cubicBezTo>
                  <a:pt x="74314" y="20448"/>
                  <a:pt x="66593" y="67247"/>
                  <a:pt x="55544" y="83820"/>
                </a:cubicBezTo>
                <a:cubicBezTo>
                  <a:pt x="34003" y="116131"/>
                  <a:pt x="44400" y="98489"/>
                  <a:pt x="25064" y="137160"/>
                </a:cubicBezTo>
                <a:cubicBezTo>
                  <a:pt x="27604" y="147320"/>
                  <a:pt x="22263" y="166598"/>
                  <a:pt x="32684" y="167640"/>
                </a:cubicBezTo>
                <a:cubicBezTo>
                  <a:pt x="56661" y="170038"/>
                  <a:pt x="77887" y="150624"/>
                  <a:pt x="101264" y="144780"/>
                </a:cubicBezTo>
                <a:lnTo>
                  <a:pt x="131744" y="137160"/>
                </a:lnTo>
                <a:cubicBezTo>
                  <a:pt x="131744" y="137160"/>
                  <a:pt x="128249" y="158014"/>
                  <a:pt x="124124" y="167640"/>
                </a:cubicBezTo>
                <a:cubicBezTo>
                  <a:pt x="120516" y="176058"/>
                  <a:pt x="112603" y="182131"/>
                  <a:pt x="108884" y="190500"/>
                </a:cubicBezTo>
                <a:cubicBezTo>
                  <a:pt x="102360" y="205180"/>
                  <a:pt x="102555" y="222854"/>
                  <a:pt x="93644" y="236220"/>
                </a:cubicBezTo>
                <a:cubicBezTo>
                  <a:pt x="83484" y="251460"/>
                  <a:pt x="68956" y="264564"/>
                  <a:pt x="63164" y="281940"/>
                </a:cubicBezTo>
                <a:cubicBezTo>
                  <a:pt x="60624" y="289560"/>
                  <a:pt x="59136" y="297616"/>
                  <a:pt x="55544" y="304800"/>
                </a:cubicBezTo>
                <a:cubicBezTo>
                  <a:pt x="51448" y="312991"/>
                  <a:pt x="44400" y="319469"/>
                  <a:pt x="40304" y="327660"/>
                </a:cubicBezTo>
                <a:cubicBezTo>
                  <a:pt x="36712" y="334844"/>
                  <a:pt x="25226" y="347537"/>
                  <a:pt x="32684" y="350520"/>
                </a:cubicBezTo>
                <a:cubicBezTo>
                  <a:pt x="47029" y="356258"/>
                  <a:pt x="63164" y="345440"/>
                  <a:pt x="78404" y="342900"/>
                </a:cubicBezTo>
                <a:cubicBezTo>
                  <a:pt x="101362" y="327595"/>
                  <a:pt x="104674" y="324021"/>
                  <a:pt x="131744" y="312420"/>
                </a:cubicBezTo>
                <a:cubicBezTo>
                  <a:pt x="147048" y="305861"/>
                  <a:pt x="169617" y="301047"/>
                  <a:pt x="185084" y="297180"/>
                </a:cubicBezTo>
                <a:cubicBezTo>
                  <a:pt x="197784" y="289560"/>
                  <a:pt x="209650" y="280335"/>
                  <a:pt x="223184" y="274320"/>
                </a:cubicBezTo>
                <a:cubicBezTo>
                  <a:pt x="267130" y="254788"/>
                  <a:pt x="239377" y="277653"/>
                  <a:pt x="276524" y="259080"/>
                </a:cubicBezTo>
                <a:cubicBezTo>
                  <a:pt x="284715" y="254984"/>
                  <a:pt x="291764" y="248920"/>
                  <a:pt x="299384" y="243840"/>
                </a:cubicBezTo>
                <a:cubicBezTo>
                  <a:pt x="289224" y="259080"/>
                  <a:pt x="274696" y="272184"/>
                  <a:pt x="268904" y="289560"/>
                </a:cubicBezTo>
                <a:cubicBezTo>
                  <a:pt x="266364" y="297180"/>
                  <a:pt x="265739" y="305737"/>
                  <a:pt x="261284" y="312420"/>
                </a:cubicBezTo>
                <a:cubicBezTo>
                  <a:pt x="255306" y="321386"/>
                  <a:pt x="245437" y="327098"/>
                  <a:pt x="238424" y="335280"/>
                </a:cubicBezTo>
                <a:cubicBezTo>
                  <a:pt x="230159" y="344923"/>
                  <a:pt x="222295" y="354990"/>
                  <a:pt x="215564" y="365760"/>
                </a:cubicBezTo>
                <a:cubicBezTo>
                  <a:pt x="187942" y="409956"/>
                  <a:pt x="216456" y="385485"/>
                  <a:pt x="177464" y="411480"/>
                </a:cubicBezTo>
                <a:cubicBezTo>
                  <a:pt x="159346" y="465835"/>
                  <a:pt x="185037" y="400121"/>
                  <a:pt x="146984" y="457200"/>
                </a:cubicBezTo>
                <a:cubicBezTo>
                  <a:pt x="117539" y="501367"/>
                  <a:pt x="167629" y="461216"/>
                  <a:pt x="116504" y="495300"/>
                </a:cubicBezTo>
                <a:cubicBezTo>
                  <a:pt x="113964" y="502920"/>
                  <a:pt x="113339" y="511477"/>
                  <a:pt x="108884" y="518160"/>
                </a:cubicBezTo>
                <a:cubicBezTo>
                  <a:pt x="97150" y="535761"/>
                  <a:pt x="80032" y="545015"/>
                  <a:pt x="63164" y="556260"/>
                </a:cubicBezTo>
                <a:cubicBezTo>
                  <a:pt x="58084" y="563880"/>
                  <a:pt x="54816" y="573089"/>
                  <a:pt x="47924" y="579120"/>
                </a:cubicBezTo>
                <a:cubicBezTo>
                  <a:pt x="3529" y="617965"/>
                  <a:pt x="-42282" y="619486"/>
                  <a:pt x="70784" y="594360"/>
                </a:cubicBezTo>
                <a:cubicBezTo>
                  <a:pt x="107010" y="570209"/>
                  <a:pt x="84956" y="582016"/>
                  <a:pt x="139364" y="563880"/>
                </a:cubicBezTo>
                <a:cubicBezTo>
                  <a:pt x="146984" y="561340"/>
                  <a:pt x="155541" y="560715"/>
                  <a:pt x="162224" y="556260"/>
                </a:cubicBezTo>
                <a:cubicBezTo>
                  <a:pt x="169844" y="551180"/>
                  <a:pt x="176509" y="544236"/>
                  <a:pt x="185084" y="541020"/>
                </a:cubicBezTo>
                <a:cubicBezTo>
                  <a:pt x="197211" y="536472"/>
                  <a:pt x="210541" y="536210"/>
                  <a:pt x="223184" y="533400"/>
                </a:cubicBezTo>
                <a:cubicBezTo>
                  <a:pt x="233407" y="531128"/>
                  <a:pt x="243441" y="528052"/>
                  <a:pt x="253664" y="525780"/>
                </a:cubicBezTo>
                <a:cubicBezTo>
                  <a:pt x="266307" y="522970"/>
                  <a:pt x="279121" y="520970"/>
                  <a:pt x="291764" y="518160"/>
                </a:cubicBezTo>
                <a:cubicBezTo>
                  <a:pt x="301987" y="515888"/>
                  <a:pt x="312309" y="513852"/>
                  <a:pt x="322244" y="510540"/>
                </a:cubicBezTo>
                <a:cubicBezTo>
                  <a:pt x="335220" y="506215"/>
                  <a:pt x="347016" y="498376"/>
                  <a:pt x="360344" y="495300"/>
                </a:cubicBezTo>
                <a:cubicBezTo>
                  <a:pt x="380298" y="490695"/>
                  <a:pt x="400984" y="490220"/>
                  <a:pt x="421304" y="487680"/>
                </a:cubicBezTo>
                <a:cubicBezTo>
                  <a:pt x="429883" y="484820"/>
                  <a:pt x="467946" y="467587"/>
                  <a:pt x="474644" y="487680"/>
                </a:cubicBezTo>
                <a:cubicBezTo>
                  <a:pt x="477540" y="496368"/>
                  <a:pt x="458819" y="497057"/>
                  <a:pt x="451784" y="502920"/>
                </a:cubicBezTo>
                <a:cubicBezTo>
                  <a:pt x="370612" y="570563"/>
                  <a:pt x="478377" y="493226"/>
                  <a:pt x="406064" y="533400"/>
                </a:cubicBezTo>
                <a:lnTo>
                  <a:pt x="337484" y="579120"/>
                </a:lnTo>
                <a:cubicBezTo>
                  <a:pt x="329864" y="584200"/>
                  <a:pt x="323312" y="591464"/>
                  <a:pt x="314624" y="594360"/>
                </a:cubicBezTo>
                <a:cubicBezTo>
                  <a:pt x="307004" y="596900"/>
                  <a:pt x="298785" y="598079"/>
                  <a:pt x="291764" y="601980"/>
                </a:cubicBezTo>
                <a:cubicBezTo>
                  <a:pt x="213159" y="645649"/>
                  <a:pt x="274910" y="622838"/>
                  <a:pt x="223184" y="640080"/>
                </a:cubicBezTo>
                <a:cubicBezTo>
                  <a:pt x="218104" y="647700"/>
                  <a:pt x="214420" y="656464"/>
                  <a:pt x="207944" y="662940"/>
                </a:cubicBezTo>
                <a:cubicBezTo>
                  <a:pt x="193172" y="677712"/>
                  <a:pt x="180817" y="679602"/>
                  <a:pt x="162224" y="685800"/>
                </a:cubicBezTo>
                <a:cubicBezTo>
                  <a:pt x="95438" y="752586"/>
                  <a:pt x="180157" y="670856"/>
                  <a:pt x="116504" y="723900"/>
                </a:cubicBezTo>
                <a:cubicBezTo>
                  <a:pt x="78451" y="755611"/>
                  <a:pt x="110958" y="740989"/>
                  <a:pt x="70784" y="754380"/>
                </a:cubicBezTo>
                <a:cubicBezTo>
                  <a:pt x="78404" y="759460"/>
                  <a:pt x="84578" y="768325"/>
                  <a:pt x="93644" y="769620"/>
                </a:cubicBezTo>
                <a:cubicBezTo>
                  <a:pt x="103746" y="771063"/>
                  <a:pt x="135795" y="756867"/>
                  <a:pt x="146984" y="754380"/>
                </a:cubicBezTo>
                <a:cubicBezTo>
                  <a:pt x="162066" y="751028"/>
                  <a:pt x="177622" y="750112"/>
                  <a:pt x="192704" y="746760"/>
                </a:cubicBezTo>
                <a:cubicBezTo>
                  <a:pt x="200545" y="745018"/>
                  <a:pt x="207772" y="741088"/>
                  <a:pt x="215564" y="739140"/>
                </a:cubicBezTo>
                <a:cubicBezTo>
                  <a:pt x="228129" y="735999"/>
                  <a:pt x="241099" y="734661"/>
                  <a:pt x="253664" y="731520"/>
                </a:cubicBezTo>
                <a:cubicBezTo>
                  <a:pt x="261456" y="729572"/>
                  <a:pt x="268621" y="725337"/>
                  <a:pt x="276524" y="723900"/>
                </a:cubicBezTo>
                <a:cubicBezTo>
                  <a:pt x="296672" y="720237"/>
                  <a:pt x="317212" y="719176"/>
                  <a:pt x="337484" y="716280"/>
                </a:cubicBezTo>
                <a:cubicBezTo>
                  <a:pt x="352779" y="714095"/>
                  <a:pt x="368054" y="711690"/>
                  <a:pt x="383204" y="708660"/>
                </a:cubicBezTo>
                <a:cubicBezTo>
                  <a:pt x="393473" y="706606"/>
                  <a:pt x="403258" y="702033"/>
                  <a:pt x="413684" y="701040"/>
                </a:cubicBezTo>
                <a:cubicBezTo>
                  <a:pt x="456744" y="696939"/>
                  <a:pt x="500044" y="695960"/>
                  <a:pt x="543224" y="693420"/>
                </a:cubicBezTo>
                <a:cubicBezTo>
                  <a:pt x="553384" y="690880"/>
                  <a:pt x="563274" y="686748"/>
                  <a:pt x="573704" y="685800"/>
                </a:cubicBezTo>
                <a:cubicBezTo>
                  <a:pt x="743266" y="670385"/>
                  <a:pt x="722705" y="670560"/>
                  <a:pt x="802304" y="67056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32040" y="4437112"/>
            <a:ext cx="4160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err="1" smtClean="0"/>
              <a:t>Probability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balance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greater</a:t>
            </a:r>
            <a:endParaRPr lang="hr-HR" dirty="0" smtClean="0"/>
          </a:p>
          <a:p>
            <a:r>
              <a:rPr lang="hr-HR" dirty="0" err="1" smtClean="0"/>
              <a:t>than</a:t>
            </a:r>
            <a:r>
              <a:rPr lang="hr-HR" dirty="0" smtClean="0"/>
              <a:t> 700.000 (</a:t>
            </a:r>
            <a:r>
              <a:rPr lang="hr-HR" dirty="0" err="1" smtClean="0"/>
              <a:t>or</a:t>
            </a:r>
            <a:r>
              <a:rPr lang="hr-HR" dirty="0" smtClean="0"/>
              <a:t> 1</a:t>
            </a:r>
            <a:r>
              <a:rPr lang="el-GR" dirty="0" smtClean="0"/>
              <a:t>σ</a:t>
            </a:r>
            <a:r>
              <a:rPr lang="hr-HR" dirty="0" smtClean="0"/>
              <a:t>) </a:t>
            </a:r>
            <a:r>
              <a:rPr lang="hr-HR" dirty="0" err="1" smtClean="0"/>
              <a:t>is</a:t>
            </a:r>
            <a:r>
              <a:rPr lang="hr-HR" dirty="0" smtClean="0"/>
              <a:t> 15,87%.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51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4000" dirty="0" smtClean="0"/>
              <a:t>4. </a:t>
            </a:r>
            <a:r>
              <a:rPr lang="hr-HR" sz="4000" dirty="0" err="1" smtClean="0"/>
              <a:t>Can</a:t>
            </a:r>
            <a:r>
              <a:rPr lang="hr-HR" sz="4000" dirty="0" smtClean="0"/>
              <a:t> a </a:t>
            </a:r>
            <a:r>
              <a:rPr lang="hr-HR" sz="4000" dirty="0" err="1" smtClean="0"/>
              <a:t>company</a:t>
            </a:r>
            <a:r>
              <a:rPr lang="hr-HR" sz="4000" dirty="0" smtClean="0"/>
              <a:t> </a:t>
            </a:r>
            <a:r>
              <a:rPr lang="hr-HR" sz="4000" dirty="0" err="1" smtClean="0"/>
              <a:t>fill</a:t>
            </a:r>
            <a:r>
              <a:rPr lang="hr-HR" sz="4000" dirty="0" smtClean="0"/>
              <a:t> a </a:t>
            </a:r>
            <a:r>
              <a:rPr lang="hr-HR" sz="4000" dirty="0" err="1" smtClean="0"/>
              <a:t>gap</a:t>
            </a:r>
            <a:endParaRPr lang="hr-HR" sz="4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r-HR" sz="2800" dirty="0" smtClean="0"/>
                  <a:t>we </a:t>
                </a:r>
                <a:r>
                  <a:rPr lang="hr-HR" sz="2800" dirty="0" err="1" smtClean="0"/>
                  <a:t>would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like</a:t>
                </a:r>
                <a:r>
                  <a:rPr lang="hr-HR" sz="2800" dirty="0" smtClean="0"/>
                  <a:t> to </a:t>
                </a:r>
                <a:r>
                  <a:rPr lang="hr-HR" sz="2800" dirty="0" err="1" smtClean="0"/>
                  <a:t>know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whether</a:t>
                </a:r>
                <a:r>
                  <a:rPr lang="hr-HR" sz="2800" dirty="0" smtClean="0"/>
                  <a:t> a set </a:t>
                </a:r>
                <a:r>
                  <a:rPr lang="hr-HR" sz="2800" dirty="0" err="1" smtClean="0"/>
                  <a:t>of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proposals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is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providing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the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earnings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necessary</a:t>
                </a:r>
                <a:r>
                  <a:rPr lang="hr-HR" sz="2800" dirty="0" smtClean="0"/>
                  <a:t> to </a:t>
                </a:r>
                <a:r>
                  <a:rPr lang="hr-HR" sz="2800" dirty="0" err="1" smtClean="0"/>
                  <a:t>fill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the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earnings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gap</a:t>
                </a:r>
                <a:endParaRPr lang="hr-HR" sz="2800" dirty="0" smtClean="0"/>
              </a:p>
              <a:p>
                <a:r>
                  <a:rPr lang="hr-HR" sz="2800" dirty="0" err="1" smtClean="0"/>
                  <a:t>we</a:t>
                </a:r>
                <a:r>
                  <a:rPr lang="hr-HR" sz="2800" dirty="0" smtClean="0"/>
                  <a:t> use </a:t>
                </a:r>
                <a:r>
                  <a:rPr lang="hr-HR" sz="2800" dirty="0" err="1" smtClean="0"/>
                  <a:t>mean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difference</a:t>
                </a:r>
                <a:r>
                  <a:rPr lang="hr-HR" sz="2800" dirty="0" smtClean="0"/>
                  <a:t> test to </a:t>
                </a:r>
                <a:r>
                  <a:rPr lang="hr-HR" sz="2800" dirty="0" err="1" smtClean="0"/>
                  <a:t>see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if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the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mean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earnings</a:t>
                </a:r>
                <a:r>
                  <a:rPr lang="hr-HR" sz="2800" dirty="0" smtClean="0"/>
                  <a:t> for a set </a:t>
                </a:r>
                <a:r>
                  <a:rPr lang="hr-HR" sz="2800" dirty="0" err="1" smtClean="0"/>
                  <a:t>of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proposals</a:t>
                </a:r>
                <a:r>
                  <a:rPr lang="hr-HR" sz="2800" dirty="0" smtClean="0"/>
                  <a:t> (x̄) </a:t>
                </a:r>
                <a:r>
                  <a:rPr lang="hr-HR" sz="2800" dirty="0" err="1" smtClean="0"/>
                  <a:t>is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statistically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significant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greater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than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amount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of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earnings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specified</a:t>
                </a:r>
                <a:r>
                  <a:rPr lang="hr-HR" sz="2800" dirty="0" smtClean="0"/>
                  <a:t> as </a:t>
                </a:r>
                <a:r>
                  <a:rPr lang="hr-HR" sz="2800" dirty="0" err="1" smtClean="0"/>
                  <a:t>needed</a:t>
                </a:r>
                <a:r>
                  <a:rPr lang="hr-HR" sz="2800" dirty="0" smtClean="0"/>
                  <a:t> to </a:t>
                </a:r>
                <a:r>
                  <a:rPr lang="hr-HR" sz="2800" dirty="0" err="1" smtClean="0"/>
                  <a:t>fill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the</a:t>
                </a:r>
                <a:r>
                  <a:rPr lang="hr-HR" sz="2800" dirty="0" smtClean="0"/>
                  <a:t> </a:t>
                </a:r>
                <a:r>
                  <a:rPr lang="hr-HR" sz="2800" dirty="0" err="1" smtClean="0"/>
                  <a:t>gap</a:t>
                </a:r>
                <a:r>
                  <a:rPr lang="hr-HR" sz="2800" dirty="0" smtClean="0"/>
                  <a:t> (E)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sz="28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hr-HR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̅"/>
                                  <m:ctrlPr>
                                    <a:rPr lang="hr-HR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hr-HR" sz="2800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r>
                                <a:rPr lang="hr-HR" sz="28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hr-HR" sz="2800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33" t="-1348" r="-1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287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5. </a:t>
            </a:r>
            <a:r>
              <a:rPr lang="hr-HR" dirty="0" err="1" smtClean="0"/>
              <a:t>Coefficient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diffusion</a:t>
            </a:r>
            <a:r>
              <a:rPr lang="hr-HR" dirty="0" smtClean="0"/>
              <a:t> (1/2)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We</a:t>
            </a:r>
            <a:r>
              <a:rPr lang="hr-HR" dirty="0" smtClean="0"/>
              <a:t> take </a:t>
            </a:r>
            <a:r>
              <a:rPr lang="hr-HR" dirty="0" err="1" smtClean="0"/>
              <a:t>into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account</a:t>
            </a:r>
            <a:r>
              <a:rPr lang="hr-HR" dirty="0" smtClean="0"/>
              <a:t> </a:t>
            </a:r>
            <a:r>
              <a:rPr lang="hr-HR" dirty="0" err="1" smtClean="0"/>
              <a:t>risk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getting</a:t>
            </a:r>
            <a:r>
              <a:rPr lang="hr-HR" dirty="0" smtClean="0"/>
              <a:t> </a:t>
            </a:r>
            <a:r>
              <a:rPr lang="hr-HR" dirty="0" err="1" smtClean="0"/>
              <a:t>IRRs</a:t>
            </a:r>
            <a:r>
              <a:rPr lang="hr-HR" dirty="0" smtClean="0"/>
              <a:t> for a set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proposals</a:t>
            </a:r>
            <a:endParaRPr lang="hr-HR" dirty="0" smtClean="0"/>
          </a:p>
          <a:p>
            <a:pPr eaLnBrk="1" hangingPunct="1"/>
            <a:r>
              <a:rPr lang="hr-HR" dirty="0" err="1" smtClean="0"/>
              <a:t>Very</a:t>
            </a:r>
            <a:r>
              <a:rPr lang="hr-HR" dirty="0" smtClean="0"/>
              <a:t> </a:t>
            </a:r>
            <a:r>
              <a:rPr lang="hr-HR" dirty="0" err="1" smtClean="0"/>
              <a:t>important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to </a:t>
            </a:r>
            <a:r>
              <a:rPr lang="hr-HR" dirty="0" err="1" smtClean="0"/>
              <a:t>estimate</a:t>
            </a:r>
            <a:r>
              <a:rPr lang="hr-HR" dirty="0" smtClean="0"/>
              <a:t> </a:t>
            </a:r>
            <a:r>
              <a:rPr lang="hr-HR" dirty="0" err="1" smtClean="0"/>
              <a:t>dependendce</a:t>
            </a:r>
            <a:r>
              <a:rPr lang="hr-HR" dirty="0" smtClean="0"/>
              <a:t> </a:t>
            </a:r>
            <a:r>
              <a:rPr lang="hr-HR" dirty="0" err="1" smtClean="0"/>
              <a:t>between</a:t>
            </a:r>
            <a:r>
              <a:rPr lang="hr-HR" dirty="0" smtClean="0"/>
              <a:t> </a:t>
            </a:r>
            <a:r>
              <a:rPr lang="hr-HR" dirty="0" err="1" smtClean="0"/>
              <a:t>proposals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each</a:t>
            </a:r>
            <a:r>
              <a:rPr lang="hr-HR" dirty="0" smtClean="0"/>
              <a:t> set (d)</a:t>
            </a:r>
          </a:p>
          <a:p>
            <a:pPr eaLnBrk="1" hangingPunct="1"/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they</a:t>
            </a:r>
            <a:r>
              <a:rPr lang="hr-HR" dirty="0" smtClean="0"/>
              <a:t> are more </a:t>
            </a:r>
            <a:r>
              <a:rPr lang="hr-HR" dirty="0" err="1" smtClean="0"/>
              <a:t>dependent</a:t>
            </a:r>
            <a:r>
              <a:rPr lang="hr-HR" dirty="0" smtClean="0"/>
              <a:t>,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risk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higher</a:t>
            </a:r>
            <a:endParaRPr lang="hr-HR" dirty="0" smtClean="0"/>
          </a:p>
          <a:p>
            <a:pPr eaLnBrk="1" hangingPunct="1"/>
            <a:r>
              <a:rPr lang="hr-HR" dirty="0" err="1" smtClean="0"/>
              <a:t>If</a:t>
            </a:r>
            <a:r>
              <a:rPr lang="hr-HR" dirty="0" smtClean="0"/>
              <a:t> one </a:t>
            </a:r>
            <a:r>
              <a:rPr lang="hr-HR" dirty="0" err="1" smtClean="0"/>
              <a:t>fails</a:t>
            </a:r>
            <a:r>
              <a:rPr lang="hr-HR" dirty="0" smtClean="0"/>
              <a:t>, </a:t>
            </a:r>
            <a:r>
              <a:rPr lang="hr-HR" dirty="0" err="1" smtClean="0"/>
              <a:t>there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a </a:t>
            </a:r>
            <a:r>
              <a:rPr lang="hr-HR" dirty="0" err="1" smtClean="0"/>
              <a:t>high</a:t>
            </a:r>
            <a:r>
              <a:rPr lang="hr-HR" dirty="0" smtClean="0"/>
              <a:t> </a:t>
            </a:r>
            <a:r>
              <a:rPr lang="hr-HR" dirty="0" err="1" smtClean="0"/>
              <a:t>probability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other</a:t>
            </a:r>
            <a:r>
              <a:rPr lang="hr-HR" dirty="0" smtClean="0"/>
              <a:t> one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also</a:t>
            </a:r>
            <a:r>
              <a:rPr lang="hr-HR" dirty="0" smtClean="0"/>
              <a:t> </a:t>
            </a:r>
            <a:r>
              <a:rPr lang="hr-HR" dirty="0" err="1" smtClean="0"/>
              <a:t>fail</a:t>
            </a:r>
            <a:endParaRPr lang="hr-HR" dirty="0" smtClean="0"/>
          </a:p>
          <a:p>
            <a:pPr eaLnBrk="1" hangingPunct="1"/>
            <a:endParaRPr lang="hr-HR" dirty="0" smtClean="0"/>
          </a:p>
          <a:p>
            <a:pPr eaLnBrk="1" hangingPunct="1"/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5. </a:t>
            </a:r>
            <a:r>
              <a:rPr lang="hr-HR" dirty="0" err="1" smtClean="0"/>
              <a:t>Coefficient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diffusion</a:t>
            </a:r>
            <a:r>
              <a:rPr lang="hr-HR" dirty="0" smtClean="0"/>
              <a:t> (1/2)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987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𝑑</m:t>
                      </m:r>
                      <m:nary>
                        <m:naryPr>
                          <m:chr m:val="∑"/>
                          <m:ctrlPr>
                            <a:rPr lang="hr-H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hr-H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hr-H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b="0" i="1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hr-HR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hr-HR" dirty="0" smtClean="0"/>
              </a:p>
              <a:p>
                <a:pPr eaLnBrk="1" hangingPunct="1"/>
                <a:r>
                  <a:rPr lang="hr-HR" sz="2400" i="1" dirty="0" smtClean="0"/>
                  <a:t>D</a:t>
                </a:r>
                <a:r>
                  <a:rPr lang="hr-HR" sz="2400" dirty="0" smtClean="0"/>
                  <a:t> = </a:t>
                </a:r>
                <a:r>
                  <a:rPr lang="hr-HR" sz="2400" dirty="0" err="1" smtClean="0"/>
                  <a:t>risk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of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getting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the</a:t>
                </a:r>
                <a:r>
                  <a:rPr lang="hr-HR" sz="2400" dirty="0" smtClean="0"/>
                  <a:t> rate </a:t>
                </a:r>
                <a:r>
                  <a:rPr lang="hr-HR" sz="2400" dirty="0" err="1" smtClean="0"/>
                  <a:t>of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return</a:t>
                </a:r>
                <a:r>
                  <a:rPr lang="hr-HR" sz="2400" dirty="0" smtClean="0"/>
                  <a:t> for a set </a:t>
                </a:r>
                <a:r>
                  <a:rPr lang="hr-HR" sz="2400" dirty="0" err="1" smtClean="0"/>
                  <a:t>of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proposals</a:t>
                </a:r>
                <a:endParaRPr lang="hr-HR" sz="2400" dirty="0" smtClean="0"/>
              </a:p>
              <a:p>
                <a:pPr eaLnBrk="1" hangingPunct="1"/>
                <a:r>
                  <a:rPr lang="hr-HR" sz="2400" i="1" dirty="0" smtClean="0"/>
                  <a:t>d</a:t>
                </a:r>
                <a:r>
                  <a:rPr lang="hr-HR" sz="2400" dirty="0" smtClean="0"/>
                  <a:t> = </a:t>
                </a:r>
                <a:r>
                  <a:rPr lang="hr-HR" sz="2400" dirty="0" err="1" smtClean="0"/>
                  <a:t>dependence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between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proposals</a:t>
                </a:r>
                <a:r>
                  <a:rPr lang="hr-HR" sz="2400" dirty="0" smtClean="0"/>
                  <a:t>, </a:t>
                </a:r>
                <a:r>
                  <a:rPr lang="hr-HR" sz="2400" dirty="0" err="1" smtClean="0"/>
                  <a:t>subjective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estimate</a:t>
                </a:r>
                <a:r>
                  <a:rPr lang="hr-HR" sz="2400" dirty="0" smtClean="0"/>
                  <a:t>, </a:t>
                </a:r>
                <a:r>
                  <a:rPr lang="hr-HR" sz="2400" dirty="0" err="1" smtClean="0"/>
                  <a:t>if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proposals</a:t>
                </a:r>
                <a:r>
                  <a:rPr lang="hr-HR" sz="2400" dirty="0" smtClean="0"/>
                  <a:t> are more </a:t>
                </a:r>
                <a:r>
                  <a:rPr lang="hr-HR" sz="2400" dirty="0" err="1" smtClean="0"/>
                  <a:t>dependent</a:t>
                </a:r>
                <a:r>
                  <a:rPr lang="hr-HR" sz="2400" dirty="0" smtClean="0"/>
                  <a:t>, d </a:t>
                </a:r>
                <a:r>
                  <a:rPr lang="hr-HR" sz="2400" dirty="0" err="1" smtClean="0"/>
                  <a:t>is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closer</a:t>
                </a:r>
                <a:r>
                  <a:rPr lang="hr-HR" sz="2400" dirty="0" smtClean="0"/>
                  <a:t> to 1, </a:t>
                </a:r>
                <a:r>
                  <a:rPr lang="hr-HR" sz="2400" dirty="0" err="1" smtClean="0"/>
                  <a:t>if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not</a:t>
                </a:r>
                <a:r>
                  <a:rPr lang="hr-HR" sz="2400" dirty="0" smtClean="0"/>
                  <a:t>, d </a:t>
                </a:r>
                <a:r>
                  <a:rPr lang="hr-HR" sz="2400" dirty="0" err="1" smtClean="0"/>
                  <a:t>is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closer</a:t>
                </a:r>
                <a:r>
                  <a:rPr lang="hr-HR" sz="2400" dirty="0" smtClean="0"/>
                  <a:t> to 0</a:t>
                </a:r>
              </a:p>
              <a:p>
                <a:pPr eaLnBrk="1" hangingPunct="1"/>
                <a:r>
                  <a:rPr lang="el-GR" sz="2400" dirty="0" smtClean="0"/>
                  <a:t>σ</a:t>
                </a:r>
                <a:r>
                  <a:rPr lang="hr-HR" sz="2400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hr-HR" sz="2400" dirty="0" smtClean="0"/>
                  <a:t> = standard </a:t>
                </a:r>
                <a:r>
                  <a:rPr lang="hr-HR" sz="2400" dirty="0" err="1" smtClean="0"/>
                  <a:t>deviation</a:t>
                </a:r>
                <a:r>
                  <a:rPr lang="hr-HR" sz="2400" dirty="0" smtClean="0"/>
                  <a:t> for ERR</a:t>
                </a:r>
              </a:p>
              <a:p>
                <a:r>
                  <a:rPr lang="hr-HR" sz="2400" dirty="0"/>
                  <a:t>K = </a:t>
                </a:r>
                <a:r>
                  <a:rPr lang="hr-HR" sz="2400" dirty="0" err="1"/>
                  <a:t>capital</a:t>
                </a:r>
                <a:r>
                  <a:rPr lang="hr-HR" sz="2400" dirty="0"/>
                  <a:t> </a:t>
                </a:r>
                <a:r>
                  <a:rPr lang="hr-HR" sz="2400" dirty="0" err="1"/>
                  <a:t>available</a:t>
                </a:r>
                <a:r>
                  <a:rPr lang="hr-HR" sz="2400" dirty="0"/>
                  <a:t> for </a:t>
                </a:r>
                <a:r>
                  <a:rPr lang="hr-HR" sz="2400" dirty="0" err="1"/>
                  <a:t>capital</a:t>
                </a:r>
                <a:r>
                  <a:rPr lang="hr-HR" sz="2400" dirty="0"/>
                  <a:t> </a:t>
                </a:r>
                <a:r>
                  <a:rPr lang="hr-HR" sz="2400" dirty="0" err="1"/>
                  <a:t>budgeting</a:t>
                </a:r>
                <a:endParaRPr lang="hr-HR" sz="2400" dirty="0"/>
              </a:p>
              <a:p>
                <a:r>
                  <a:rPr lang="hr-HR" sz="2400" i="1" dirty="0" err="1"/>
                  <a:t>w</a:t>
                </a:r>
                <a:r>
                  <a:rPr lang="hr-HR" sz="24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hr-HR" sz="2400" dirty="0"/>
                  <a:t> = </a:t>
                </a:r>
                <a:r>
                  <a:rPr lang="hr-HR" sz="2400" dirty="0" err="1"/>
                  <a:t>cash</a:t>
                </a:r>
                <a:r>
                  <a:rPr lang="hr-HR" sz="2400" dirty="0"/>
                  <a:t> </a:t>
                </a:r>
                <a:r>
                  <a:rPr lang="hr-HR" sz="2400" dirty="0" err="1"/>
                  <a:t>available</a:t>
                </a:r>
                <a:r>
                  <a:rPr lang="hr-HR" sz="2400" dirty="0"/>
                  <a:t> for </a:t>
                </a:r>
                <a:r>
                  <a:rPr lang="hr-HR" sz="2400" dirty="0" err="1"/>
                  <a:t>project</a:t>
                </a:r>
                <a:r>
                  <a:rPr lang="hr-HR" sz="2400" dirty="0"/>
                  <a:t> ‘</a:t>
                </a:r>
                <a:r>
                  <a:rPr lang="hr-HR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hr-HR" sz="2400" dirty="0"/>
                  <a:t>’</a:t>
                </a:r>
              </a:p>
              <a:p>
                <a:pPr eaLnBrk="1" hangingPunct="1"/>
                <a:endParaRPr lang="hr-HR" sz="2400" dirty="0" smtClean="0"/>
              </a:p>
              <a:p>
                <a:pPr eaLnBrk="1" hangingPunct="1"/>
                <a:endParaRPr lang="hr-HR" dirty="0" smtClean="0"/>
              </a:p>
              <a:p>
                <a:pPr eaLnBrk="1" hangingPunct="1"/>
                <a:endParaRPr lang="hr-HR" dirty="0" smtClean="0"/>
              </a:p>
              <a:p>
                <a:pPr eaLnBrk="1" hangingPunct="1"/>
                <a:endParaRPr lang="hr-HR" dirty="0" smtClean="0"/>
              </a:p>
              <a:p>
                <a:pPr eaLnBrk="1" hangingPunct="1"/>
                <a:endParaRPr lang="hr-HR" dirty="0" smtClean="0"/>
              </a:p>
            </p:txBody>
          </p:sp>
        </mc:Choice>
        <mc:Fallback xmlns="">
          <p:sp>
            <p:nvSpPr>
              <p:cNvPr id="4198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871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5. </a:t>
            </a:r>
            <a:r>
              <a:rPr lang="hr-HR" dirty="0" err="1"/>
              <a:t>Coefficient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diffusion</a:t>
            </a:r>
            <a:r>
              <a:rPr lang="hr-HR" dirty="0"/>
              <a:t> (1/2)</a:t>
            </a:r>
            <a:endParaRPr lang="hr-HR" dirty="0" smtClean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Calculate</a:t>
            </a:r>
            <a:r>
              <a:rPr lang="hr-HR" dirty="0" smtClean="0"/>
              <a:t> </a:t>
            </a:r>
            <a:r>
              <a:rPr lang="hr-HR" dirty="0" err="1" smtClean="0"/>
              <a:t>coefficients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diffusion</a:t>
            </a:r>
            <a:r>
              <a:rPr lang="hr-HR" dirty="0" smtClean="0"/>
              <a:t> for </a:t>
            </a:r>
            <a:r>
              <a:rPr lang="hr-HR" dirty="0" err="1" smtClean="0"/>
              <a:t>our</a:t>
            </a:r>
            <a:r>
              <a:rPr lang="hr-HR" dirty="0" smtClean="0"/>
              <a:t> </a:t>
            </a:r>
            <a:r>
              <a:rPr lang="hr-HR" dirty="0" err="1" smtClean="0"/>
              <a:t>example</a:t>
            </a:r>
            <a:r>
              <a:rPr lang="hr-HR" dirty="0" smtClean="0"/>
              <a:t> </a:t>
            </a:r>
            <a:r>
              <a:rPr lang="hr-HR" dirty="0" err="1" smtClean="0"/>
              <a:t>if</a:t>
            </a:r>
            <a:r>
              <a:rPr lang="hr-HR" dirty="0" smtClean="0"/>
              <a:t> d=0,9 and d=0,2. </a:t>
            </a:r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your</a:t>
            </a:r>
            <a:r>
              <a:rPr lang="hr-HR" dirty="0" smtClean="0"/>
              <a:t> </a:t>
            </a:r>
            <a:r>
              <a:rPr lang="hr-HR" dirty="0" err="1" smtClean="0"/>
              <a:t>conclusion</a:t>
            </a:r>
            <a:r>
              <a:rPr lang="hr-HR" dirty="0" smtClean="0"/>
              <a:t>?</a:t>
            </a:r>
          </a:p>
          <a:p>
            <a:pPr marL="0" indent="0" eaLnBrk="1" hangingPunct="1">
              <a:buNone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5. </a:t>
            </a:r>
            <a:r>
              <a:rPr lang="hr-HR" dirty="0" err="1"/>
              <a:t>Coefficient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diffusion</a:t>
            </a:r>
            <a:r>
              <a:rPr lang="hr-HR" dirty="0"/>
              <a:t> (1/2)</a:t>
            </a:r>
            <a:endParaRPr lang="hr-HR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hr-HR" sz="2000" dirty="0" smtClean="0"/>
                  <a:t>d=0,2</a:t>
                </a:r>
              </a:p>
              <a:p>
                <a:pPr marL="0" indent="0">
                  <a:buNone/>
                </a:pPr>
                <a:r>
                  <a:rPr lang="hr-HR" sz="2000" dirty="0" smtClean="0"/>
                  <a:t>σ</a:t>
                </a:r>
                <a:r>
                  <a:rPr lang="hr-HR" sz="2000" baseline="-25000" dirty="0" smtClean="0"/>
                  <a:t>1</a:t>
                </a:r>
                <a:r>
                  <a:rPr lang="hr-HR" sz="2000" dirty="0" smtClean="0"/>
                  <a:t>=0,005833; σ</a:t>
                </a:r>
                <a:r>
                  <a:rPr lang="hr-HR" sz="2000" baseline="-25000" dirty="0"/>
                  <a:t>2</a:t>
                </a:r>
                <a:r>
                  <a:rPr lang="hr-HR" sz="2000" dirty="0" smtClean="0"/>
                  <a:t>=0,03067</a:t>
                </a:r>
              </a:p>
              <a:p>
                <a:pPr marL="0" indent="0">
                  <a:buNone/>
                </a:pPr>
                <a:r>
                  <a:rPr lang="hr-HR" sz="2000" dirty="0" smtClean="0"/>
                  <a:t>w</a:t>
                </a:r>
                <a:r>
                  <a:rPr lang="hr-HR" sz="2000" baseline="-25000" dirty="0"/>
                  <a:t>1</a:t>
                </a:r>
                <a:r>
                  <a:rPr lang="hr-HR" sz="2000" dirty="0" smtClean="0"/>
                  <a:t>=500.000; w</a:t>
                </a:r>
                <a:r>
                  <a:rPr lang="hr-HR" sz="2000" baseline="-25000" dirty="0"/>
                  <a:t>2</a:t>
                </a:r>
                <a:r>
                  <a:rPr lang="hr-HR" sz="2000" dirty="0" smtClean="0"/>
                  <a:t>=300.000</a:t>
                </a:r>
              </a:p>
              <a:p>
                <a:pPr marL="0" indent="0">
                  <a:buNone/>
                </a:pPr>
                <a:r>
                  <a:rPr lang="hr-HR" sz="2000" dirty="0" smtClean="0"/>
                  <a:t>K=1.000.000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sz="20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hr-H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hr-HR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hr-H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r-HR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hr-HR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hr-HR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hr-HR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sz="2000" b="0" i="1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hr-HR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hr-HR" sz="20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hr-HR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r-HR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hr-HR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hr-H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hr-HR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sz="2000" i="1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hr-HR" sz="2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hr-HR" sz="20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hr-HR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sz="1400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hr-HR" sz="1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hr-H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hr-H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r-HR" sz="1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hr-HR" sz="1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hr-HR" sz="1400" b="0" i="1" smtClean="0">
                                      <a:latin typeface="Cambria Math" panose="02040503050406030204" pitchFamily="18" charset="0"/>
                                    </a:rPr>
                                    <m:t>0058</m:t>
                                  </m:r>
                                  <m:r>
                                    <a:rPr lang="hr-HR" sz="1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hr-HR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500000</m:t>
                                  </m:r>
                                </m:num>
                                <m:den>
                                  <m:r>
                                    <a:rPr lang="hr-HR" sz="1400" b="0" i="1" smtClean="0">
                                      <a:latin typeface="Cambria Math" panose="02040503050406030204" pitchFamily="18" charset="0"/>
                                    </a:rPr>
                                    <m:t>1000000</m:t>
                                  </m:r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hr-H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  <m:t>0307</m:t>
                                  </m:r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hr-HR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00000</m:t>
                                  </m:r>
                                </m:num>
                                <m:den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  <m:t>1000000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hr-HR" b="1" dirty="0" smtClean="0"/>
              </a:p>
              <a:p>
                <a:pPr marL="0" indent="0">
                  <a:buNone/>
                </a:pPr>
                <a:r>
                  <a:rPr lang="hr-HR" dirty="0" smtClean="0"/>
                  <a:t>D=0,002423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262" t="-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hr-HR" sz="2000" dirty="0" smtClean="0"/>
                  <a:t>d=0,9</a:t>
                </a:r>
                <a:endParaRPr lang="hr-HR" sz="2000" dirty="0"/>
              </a:p>
              <a:p>
                <a:pPr marL="0" indent="0">
                  <a:buNone/>
                </a:pPr>
                <a:r>
                  <a:rPr lang="hr-HR" sz="2000" dirty="0" smtClean="0"/>
                  <a:t>σ</a:t>
                </a:r>
                <a:r>
                  <a:rPr lang="hr-HR" sz="2000" baseline="-25000" dirty="0"/>
                  <a:t>1</a:t>
                </a:r>
                <a:r>
                  <a:rPr lang="hr-HR" sz="2000" dirty="0" smtClean="0"/>
                  <a:t>=0,005833</a:t>
                </a:r>
                <a:r>
                  <a:rPr lang="hr-HR" sz="2000" dirty="0"/>
                  <a:t>; </a:t>
                </a:r>
                <a:r>
                  <a:rPr lang="hr-HR" sz="2000" dirty="0" smtClean="0"/>
                  <a:t>σ</a:t>
                </a:r>
                <a:r>
                  <a:rPr lang="hr-HR" sz="2000" baseline="-25000" dirty="0"/>
                  <a:t>2</a:t>
                </a:r>
                <a:r>
                  <a:rPr lang="hr-HR" sz="2000" dirty="0" smtClean="0"/>
                  <a:t>=0,03067</a:t>
                </a:r>
                <a:endParaRPr lang="hr-HR" sz="2000" dirty="0"/>
              </a:p>
              <a:p>
                <a:pPr marL="0" indent="0">
                  <a:buNone/>
                </a:pPr>
                <a:r>
                  <a:rPr lang="hr-HR" sz="2000" dirty="0" smtClean="0"/>
                  <a:t>w</a:t>
                </a:r>
                <a:r>
                  <a:rPr lang="hr-HR" sz="2000" baseline="-25000" dirty="0"/>
                  <a:t>1</a:t>
                </a:r>
                <a:r>
                  <a:rPr lang="hr-HR" sz="2000" dirty="0" smtClean="0"/>
                  <a:t>=500.000</a:t>
                </a:r>
                <a:r>
                  <a:rPr lang="hr-HR" sz="2000" dirty="0"/>
                  <a:t>; </a:t>
                </a:r>
                <a:r>
                  <a:rPr lang="hr-HR" sz="2000" dirty="0" smtClean="0"/>
                  <a:t>w</a:t>
                </a:r>
                <a:r>
                  <a:rPr lang="hr-HR" sz="2000" baseline="-25000" dirty="0"/>
                  <a:t>2</a:t>
                </a:r>
                <a:r>
                  <a:rPr lang="hr-HR" sz="2000" dirty="0" smtClean="0"/>
                  <a:t>=300.000</a:t>
                </a:r>
                <a:endParaRPr lang="hr-HR" sz="2000" dirty="0"/>
              </a:p>
              <a:p>
                <a:pPr marL="0" indent="0">
                  <a:buNone/>
                </a:pPr>
                <a:r>
                  <a:rPr lang="hr-HR" sz="2000" dirty="0"/>
                  <a:t>K=1.000.000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sz="2000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hr-HR" sz="20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hr-HR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hr-HR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r-HR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hr-HR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hr-H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hr-HR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sz="2000" i="1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hr-HR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hr-HR" sz="20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hr-HR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r-HR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hr-HR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hr-H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hr-HR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sz="2000" i="1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hr-HR" sz="2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hr-HR" sz="20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hr-HR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sz="1400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hr-HR" sz="1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hr-H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hr-H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  <m:t>0058</m:t>
                                  </m:r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500000</m:t>
                                  </m:r>
                                </m:num>
                                <m:den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  <m:t>1000000</m:t>
                                  </m:r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hr-H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  <m:t>0307</m:t>
                                  </m:r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300000</m:t>
                                  </m:r>
                                </m:num>
                                <m:den>
                                  <m:r>
                                    <a:rPr lang="hr-HR" sz="1400" i="1">
                                      <a:latin typeface="Cambria Math" panose="02040503050406030204" pitchFamily="18" charset="0"/>
                                    </a:rPr>
                                    <m:t>1000000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hr-HR" b="1" dirty="0"/>
              </a:p>
              <a:p>
                <a:pPr marL="0" indent="0">
                  <a:buNone/>
                </a:pPr>
                <a:r>
                  <a:rPr lang="hr-HR" dirty="0" smtClean="0"/>
                  <a:t>D=0,0109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2417" t="-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244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5. </a:t>
            </a:r>
            <a:r>
              <a:rPr lang="hr-HR" dirty="0" err="1"/>
              <a:t>Coefficient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diffusion</a:t>
            </a:r>
            <a:r>
              <a:rPr lang="hr-HR" dirty="0"/>
              <a:t> (1/2)</a:t>
            </a:r>
            <a:endParaRPr lang="hr-HR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r-HR" dirty="0" smtClean="0"/>
              <a:t>Set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proposals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are </a:t>
            </a:r>
            <a:r>
              <a:rPr lang="hr-HR" dirty="0" err="1" smtClean="0"/>
              <a:t>desirable</a:t>
            </a:r>
            <a:r>
              <a:rPr lang="hr-HR" dirty="0" smtClean="0"/>
              <a:t> are </a:t>
            </a:r>
            <a:r>
              <a:rPr lang="hr-HR" dirty="0" err="1" smtClean="0"/>
              <a:t>those</a:t>
            </a:r>
            <a:r>
              <a:rPr lang="hr-HR" dirty="0" smtClean="0"/>
              <a:t> </a:t>
            </a:r>
            <a:r>
              <a:rPr lang="hr-HR" dirty="0" err="1" smtClean="0"/>
              <a:t>with</a:t>
            </a:r>
            <a:r>
              <a:rPr lang="hr-HR" dirty="0" smtClean="0"/>
              <a:t> </a:t>
            </a:r>
            <a:r>
              <a:rPr lang="hr-HR" dirty="0" err="1" smtClean="0"/>
              <a:t>high</a:t>
            </a:r>
            <a:r>
              <a:rPr lang="hr-HR" dirty="0" smtClean="0"/>
              <a:t> R (</a:t>
            </a:r>
            <a:r>
              <a:rPr lang="hr-HR" dirty="0" err="1" smtClean="0"/>
              <a:t>expected</a:t>
            </a:r>
            <a:r>
              <a:rPr lang="hr-HR" dirty="0" smtClean="0"/>
              <a:t> rate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r>
              <a:rPr lang="hr-HR" dirty="0" smtClean="0"/>
              <a:t>) and </a:t>
            </a:r>
            <a:r>
              <a:rPr lang="hr-HR" dirty="0" err="1" smtClean="0"/>
              <a:t>low</a:t>
            </a:r>
            <a:r>
              <a:rPr lang="hr-HR" dirty="0" smtClean="0"/>
              <a:t> D (</a:t>
            </a:r>
            <a:r>
              <a:rPr lang="hr-HR" dirty="0" err="1" smtClean="0"/>
              <a:t>riks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getting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rate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r>
              <a:rPr lang="hr-HR" dirty="0" smtClean="0"/>
              <a:t>)</a:t>
            </a: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611560" y="1600200"/>
            <a:ext cx="0" cy="2548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95536" y="3933056"/>
            <a:ext cx="30243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47864" y="396441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1511" y="131695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09573" y="3378479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dirty="0" smtClean="0"/>
              <a:t>X</a:t>
            </a:r>
            <a:r>
              <a:rPr lang="hr-HR" sz="1600" baseline="-25000" dirty="0" smtClean="0"/>
              <a:t>2</a:t>
            </a:r>
            <a:endParaRPr lang="en-US" sz="16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2244283" y="2894336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dirty="0" smtClean="0"/>
              <a:t>X</a:t>
            </a:r>
            <a:r>
              <a:rPr lang="hr-HR" sz="1600" baseline="-25000" dirty="0" smtClean="0"/>
              <a:t>3</a:t>
            </a:r>
            <a:endParaRPr lang="en-US" sz="16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2782625" y="2134528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dirty="0" smtClean="0"/>
              <a:t>X</a:t>
            </a:r>
            <a:r>
              <a:rPr lang="hr-HR" sz="1600" baseline="-25000" dirty="0" smtClean="0"/>
              <a:t>4</a:t>
            </a:r>
            <a:endParaRPr lang="en-US" sz="16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619454" y="2676392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dirty="0" smtClean="0"/>
              <a:t>X</a:t>
            </a:r>
            <a:r>
              <a:rPr lang="hr-HR" sz="1600" baseline="-25000" dirty="0" smtClean="0"/>
              <a:t>1</a:t>
            </a:r>
            <a:endParaRPr lang="en-US" sz="16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1229791" y="1890227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dirty="0" smtClean="0"/>
              <a:t>X</a:t>
            </a:r>
            <a:r>
              <a:rPr lang="hr-HR" sz="1600" baseline="-25000" dirty="0" smtClean="0"/>
              <a:t>5</a:t>
            </a:r>
            <a:endParaRPr lang="en-US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382927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5. </a:t>
            </a:r>
            <a:r>
              <a:rPr lang="hr-HR" dirty="0" err="1"/>
              <a:t>Coefficient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diffusion</a:t>
            </a:r>
            <a:r>
              <a:rPr lang="hr-HR" dirty="0"/>
              <a:t> (1/2)</a:t>
            </a:r>
            <a:endParaRPr lang="hr-HR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r-HR" dirty="0" smtClean="0"/>
              <a:t>X3 and X4 </a:t>
            </a:r>
            <a:r>
              <a:rPr lang="hr-HR" dirty="0" err="1" smtClean="0"/>
              <a:t>desirable</a:t>
            </a:r>
            <a:endParaRPr lang="hr-HR" dirty="0" smtClean="0"/>
          </a:p>
          <a:p>
            <a:r>
              <a:rPr lang="hr-HR" dirty="0" smtClean="0"/>
              <a:t>X3 </a:t>
            </a:r>
            <a:r>
              <a:rPr lang="hr-HR" dirty="0" err="1" smtClean="0"/>
              <a:t>less</a:t>
            </a:r>
            <a:r>
              <a:rPr lang="hr-HR" dirty="0" smtClean="0"/>
              <a:t> R but </a:t>
            </a:r>
            <a:r>
              <a:rPr lang="hr-HR" dirty="0" err="1" smtClean="0"/>
              <a:t>also</a:t>
            </a:r>
            <a:r>
              <a:rPr lang="hr-HR" dirty="0" smtClean="0"/>
              <a:t> </a:t>
            </a:r>
            <a:r>
              <a:rPr lang="hr-HR" dirty="0" err="1" smtClean="0"/>
              <a:t>less</a:t>
            </a:r>
            <a:r>
              <a:rPr lang="hr-HR" dirty="0" smtClean="0"/>
              <a:t> </a:t>
            </a:r>
            <a:r>
              <a:rPr lang="hr-HR" dirty="0" err="1" smtClean="0"/>
              <a:t>risk</a:t>
            </a:r>
            <a:endParaRPr lang="hr-HR" dirty="0" smtClean="0"/>
          </a:p>
          <a:p>
            <a:r>
              <a:rPr lang="hr-HR" dirty="0" smtClean="0"/>
              <a:t>X4 </a:t>
            </a:r>
            <a:r>
              <a:rPr lang="hr-HR" dirty="0" err="1" smtClean="0"/>
              <a:t>higher</a:t>
            </a:r>
            <a:r>
              <a:rPr lang="hr-HR" dirty="0" smtClean="0"/>
              <a:t> R but </a:t>
            </a:r>
            <a:r>
              <a:rPr lang="hr-HR" dirty="0" err="1" smtClean="0"/>
              <a:t>also</a:t>
            </a:r>
            <a:r>
              <a:rPr lang="hr-HR" dirty="0" smtClean="0"/>
              <a:t> more </a:t>
            </a:r>
            <a:r>
              <a:rPr lang="hr-HR" dirty="0" err="1" smtClean="0"/>
              <a:t>risk</a:t>
            </a:r>
            <a:endParaRPr lang="hr-HR" dirty="0" smtClean="0"/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611560" y="1600200"/>
            <a:ext cx="0" cy="2548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95536" y="3933056"/>
            <a:ext cx="30243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47864" y="396441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1511" y="131695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09573" y="3378479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dirty="0" smtClean="0"/>
              <a:t>X</a:t>
            </a:r>
            <a:r>
              <a:rPr lang="hr-HR" sz="1600" baseline="-25000" dirty="0" smtClean="0"/>
              <a:t>2</a:t>
            </a:r>
            <a:endParaRPr lang="en-US" sz="16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2244283" y="2894336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dirty="0" smtClean="0"/>
              <a:t>X</a:t>
            </a:r>
            <a:r>
              <a:rPr lang="hr-HR" sz="1600" baseline="-25000" dirty="0" smtClean="0"/>
              <a:t>3</a:t>
            </a:r>
            <a:endParaRPr lang="en-US" sz="16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2782625" y="2134528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dirty="0" smtClean="0"/>
              <a:t>X</a:t>
            </a:r>
            <a:r>
              <a:rPr lang="hr-HR" sz="1600" baseline="-25000" dirty="0" smtClean="0"/>
              <a:t>4</a:t>
            </a:r>
            <a:endParaRPr lang="en-US" sz="16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619454" y="2676392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dirty="0" smtClean="0"/>
              <a:t>X</a:t>
            </a:r>
            <a:r>
              <a:rPr lang="hr-HR" sz="1600" baseline="-25000" dirty="0" smtClean="0"/>
              <a:t>1</a:t>
            </a:r>
            <a:endParaRPr lang="en-US" sz="16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1229791" y="1890227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dirty="0" smtClean="0"/>
              <a:t>X</a:t>
            </a:r>
            <a:r>
              <a:rPr lang="hr-HR" sz="1600" baseline="-25000" dirty="0" smtClean="0"/>
              <a:t>5</a:t>
            </a:r>
            <a:endParaRPr lang="en-US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263775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Time </a:t>
            </a:r>
            <a:r>
              <a:rPr lang="hr-HR" dirty="0" err="1" smtClean="0"/>
              <a:t>shapes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endParaRPr lang="hr-HR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r-HR" dirty="0" smtClean="0"/>
              <a:t>„</a:t>
            </a:r>
            <a:r>
              <a:rPr lang="hr-HR" dirty="0" err="1" smtClean="0"/>
              <a:t>Smoothie</a:t>
            </a:r>
            <a:r>
              <a:rPr lang="hr-HR" dirty="0" smtClean="0"/>
              <a:t>”</a:t>
            </a:r>
          </a:p>
          <a:p>
            <a:r>
              <a:rPr lang="hr-HR" dirty="0" err="1" smtClean="0"/>
              <a:t>Constant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r>
              <a:rPr lang="hr-HR" dirty="0" smtClean="0"/>
              <a:t> </a:t>
            </a:r>
            <a:r>
              <a:rPr lang="hr-HR" dirty="0" err="1" smtClean="0"/>
              <a:t>over</a:t>
            </a:r>
            <a:r>
              <a:rPr lang="hr-HR" dirty="0" smtClean="0"/>
              <a:t> time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04825" y="3933056"/>
            <a:ext cx="2555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95325" y="1772816"/>
            <a:ext cx="0" cy="2376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95325" y="3068960"/>
            <a:ext cx="2148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03939" y="3995191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 smtClean="0"/>
              <a:t>time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450012" y="1492097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 err="1" smtClean="0"/>
              <a:t>cash</a:t>
            </a:r>
            <a:r>
              <a:rPr lang="hr-HR" sz="1200" dirty="0" smtClean="0"/>
              <a:t> </a:t>
            </a:r>
            <a:r>
              <a:rPr lang="hr-HR" sz="1200" dirty="0" err="1" smtClean="0"/>
              <a:t>flow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Research problem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Comparison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different</a:t>
            </a:r>
            <a:r>
              <a:rPr lang="hr-HR" dirty="0" smtClean="0"/>
              <a:t> </a:t>
            </a:r>
            <a:r>
              <a:rPr lang="hr-HR" dirty="0" err="1" smtClean="0"/>
              <a:t>capital</a:t>
            </a:r>
            <a:r>
              <a:rPr lang="hr-HR" dirty="0" smtClean="0"/>
              <a:t> </a:t>
            </a:r>
            <a:r>
              <a:rPr lang="hr-HR" dirty="0" err="1" smtClean="0"/>
              <a:t>budgeting</a:t>
            </a:r>
            <a:r>
              <a:rPr lang="hr-HR" dirty="0" smtClean="0"/>
              <a:t> </a:t>
            </a:r>
            <a:r>
              <a:rPr lang="hr-HR" dirty="0" err="1" smtClean="0"/>
              <a:t>models</a:t>
            </a:r>
            <a:r>
              <a:rPr lang="hr-HR" dirty="0" smtClean="0"/>
              <a:t>. </a:t>
            </a:r>
            <a:r>
              <a:rPr lang="hr-HR" dirty="0" err="1" smtClean="0"/>
              <a:t>Advantages</a:t>
            </a:r>
            <a:r>
              <a:rPr lang="hr-HR" dirty="0" smtClean="0"/>
              <a:t> and </a:t>
            </a:r>
            <a:r>
              <a:rPr lang="hr-HR" dirty="0" err="1" smtClean="0"/>
              <a:t>disadvantages</a:t>
            </a:r>
            <a:r>
              <a:rPr lang="hr-HR" dirty="0" smtClean="0"/>
              <a:t>. </a:t>
            </a:r>
            <a:r>
              <a:rPr lang="hr-HR" dirty="0" err="1" smtClean="0"/>
              <a:t>Why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something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good</a:t>
            </a:r>
            <a:r>
              <a:rPr lang="hr-HR" dirty="0" smtClean="0"/>
              <a:t> for </a:t>
            </a:r>
            <a:r>
              <a:rPr lang="hr-HR" dirty="0" err="1" smtClean="0"/>
              <a:t>large</a:t>
            </a:r>
            <a:r>
              <a:rPr lang="hr-HR" dirty="0" smtClean="0"/>
              <a:t> </a:t>
            </a:r>
            <a:r>
              <a:rPr lang="hr-HR" dirty="0" err="1" smtClean="0"/>
              <a:t>companies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not</a:t>
            </a:r>
            <a:r>
              <a:rPr lang="hr-HR" dirty="0" smtClean="0"/>
              <a:t> for </a:t>
            </a:r>
            <a:r>
              <a:rPr lang="hr-HR" dirty="0" err="1" smtClean="0"/>
              <a:t>emerging</a:t>
            </a:r>
            <a:r>
              <a:rPr lang="hr-HR" dirty="0" smtClean="0"/>
              <a:t> </a:t>
            </a:r>
            <a:r>
              <a:rPr lang="hr-HR" dirty="0" err="1" smtClean="0"/>
              <a:t>companies</a:t>
            </a:r>
            <a:r>
              <a:rPr lang="hr-HR" dirty="0" smtClean="0"/>
              <a:t>.</a:t>
            </a:r>
          </a:p>
          <a:p>
            <a:pPr eaLnBrk="1" hangingPunct="1"/>
            <a:r>
              <a:rPr lang="hr-HR" dirty="0" smtClean="0"/>
              <a:t>Development </a:t>
            </a:r>
            <a:r>
              <a:rPr lang="hr-HR" dirty="0" err="1" smtClean="0"/>
              <a:t>of</a:t>
            </a:r>
            <a:r>
              <a:rPr lang="hr-HR" dirty="0" smtClean="0"/>
              <a:t> a software model for </a:t>
            </a:r>
            <a:r>
              <a:rPr lang="hr-HR" dirty="0" err="1" smtClean="0"/>
              <a:t>computing</a:t>
            </a:r>
            <a:r>
              <a:rPr lang="hr-HR" dirty="0" smtClean="0"/>
              <a:t> </a:t>
            </a:r>
            <a:r>
              <a:rPr lang="hr-HR" dirty="0" err="1" smtClean="0"/>
              <a:t>different</a:t>
            </a:r>
            <a:r>
              <a:rPr lang="hr-HR" dirty="0" smtClean="0"/>
              <a:t> </a:t>
            </a:r>
            <a:r>
              <a:rPr lang="hr-HR" dirty="0" err="1" smtClean="0"/>
              <a:t>capital</a:t>
            </a:r>
            <a:r>
              <a:rPr lang="hr-HR" dirty="0" smtClean="0"/>
              <a:t> </a:t>
            </a:r>
            <a:r>
              <a:rPr lang="hr-HR" dirty="0" err="1" smtClean="0"/>
              <a:t>budgeting</a:t>
            </a:r>
            <a:r>
              <a:rPr lang="hr-HR" dirty="0" smtClean="0"/>
              <a:t> </a:t>
            </a:r>
            <a:r>
              <a:rPr lang="hr-HR" dirty="0" err="1" smtClean="0"/>
              <a:t>models</a:t>
            </a:r>
            <a:endParaRPr lang="hr-HR" dirty="0" smtClean="0"/>
          </a:p>
          <a:p>
            <a:pPr eaLnBrk="1" hangingPunct="1"/>
            <a:endParaRPr lang="hr-HR" dirty="0" smtClean="0"/>
          </a:p>
          <a:p>
            <a:pPr eaLnBrk="1" hangingPunct="1"/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Literature: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/>
              <a:t>Stancill, J.N., Entrepreneurial Finance for New and Emerging Business, Thompson South-Western, Mason, 2004</a:t>
            </a:r>
            <a:r>
              <a:rPr lang="hr-HR" dirty="0" smtClean="0"/>
              <a:t>.</a:t>
            </a:r>
          </a:p>
          <a:p>
            <a:pPr eaLnBrk="1" hangingPunct="1"/>
            <a:r>
              <a:rPr lang="hr-HR" dirty="0"/>
              <a:t>Ross, S.A., Westerfield, R.W., Jordan, B.D., Fundamentals of Corporate </a:t>
            </a:r>
            <a:r>
              <a:rPr lang="hr-HR" dirty="0" smtClean="0"/>
              <a:t>Finanace, 6th edition, Toronto, 2003. </a:t>
            </a:r>
          </a:p>
          <a:p>
            <a:pPr eaLnBrk="1" hangingPunct="1"/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100674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460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829175" cy="639762"/>
          </a:xfrm>
        </p:spPr>
        <p:txBody>
          <a:bodyPr/>
          <a:lstStyle/>
          <a:p>
            <a:pPr eaLnBrk="1" hangingPunct="1"/>
            <a:r>
              <a:rPr lang="hr-HR" smtClean="0"/>
              <a:t>Nataša Šarlija</a:t>
            </a:r>
          </a:p>
        </p:txBody>
      </p:sp>
      <p:sp>
        <p:nvSpPr>
          <p:cNvPr id="4608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500063" y="2286000"/>
            <a:ext cx="4041775" cy="1643063"/>
          </a:xfrm>
        </p:spPr>
        <p:txBody>
          <a:bodyPr/>
          <a:lstStyle/>
          <a:p>
            <a:pPr eaLnBrk="1" hangingPunct="1"/>
            <a:r>
              <a:rPr lang="hr-HR" smtClean="0"/>
              <a:t>0312244052</a:t>
            </a:r>
          </a:p>
          <a:p>
            <a:pPr eaLnBrk="1" hangingPunct="1"/>
            <a:r>
              <a:rPr lang="hr-HR" smtClean="0">
                <a:hlinkClick r:id="rId2"/>
              </a:rPr>
              <a:t>natasa@efos.hr</a:t>
            </a:r>
            <a:r>
              <a:rPr lang="hr-HR" smtClean="0"/>
              <a:t> </a:t>
            </a:r>
          </a:p>
        </p:txBody>
      </p:sp>
      <p:sp>
        <p:nvSpPr>
          <p:cNvPr id="46085" name="Content Placeholder 4"/>
          <p:cNvSpPr>
            <a:spLocks noGrp="1"/>
          </p:cNvSpPr>
          <p:nvPr>
            <p:ph sz="quarter" idx="4"/>
          </p:nvPr>
        </p:nvSpPr>
        <p:spPr>
          <a:xfrm>
            <a:off x="500063" y="4286250"/>
            <a:ext cx="4041775" cy="1857375"/>
          </a:xfrm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Time </a:t>
            </a:r>
            <a:r>
              <a:rPr lang="hr-HR" dirty="0" err="1" smtClean="0"/>
              <a:t>shapes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endParaRPr lang="hr-HR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r-HR" dirty="0" smtClean="0"/>
              <a:t>„</a:t>
            </a:r>
            <a:r>
              <a:rPr lang="hr-HR" dirty="0" err="1" smtClean="0"/>
              <a:t>Quickie</a:t>
            </a:r>
            <a:r>
              <a:rPr lang="hr-HR" dirty="0" smtClean="0"/>
              <a:t>”</a:t>
            </a:r>
          </a:p>
          <a:p>
            <a:r>
              <a:rPr lang="en-US" dirty="0" smtClean="0"/>
              <a:t>jumps </a:t>
            </a:r>
            <a:r>
              <a:rPr lang="en-US" dirty="0"/>
              <a:t>initially and then declines rapidly over </a:t>
            </a:r>
            <a:r>
              <a:rPr lang="en-US" dirty="0" smtClean="0"/>
              <a:t>time</a:t>
            </a:r>
            <a:endParaRPr lang="hr-HR" dirty="0" smtClean="0"/>
          </a:p>
          <a:p>
            <a:r>
              <a:rPr lang="hr-HR" dirty="0" err="1" smtClean="0"/>
              <a:t>Projects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have</a:t>
            </a:r>
            <a:r>
              <a:rPr lang="hr-HR" dirty="0" smtClean="0"/>
              <a:t> </a:t>
            </a:r>
            <a:r>
              <a:rPr lang="hr-HR" dirty="0" err="1" smtClean="0"/>
              <a:t>initial</a:t>
            </a:r>
            <a:r>
              <a:rPr lang="hr-HR" dirty="0" smtClean="0"/>
              <a:t> </a:t>
            </a:r>
            <a:r>
              <a:rPr lang="hr-HR" dirty="0" err="1" smtClean="0"/>
              <a:t>surge</a:t>
            </a:r>
            <a:r>
              <a:rPr lang="hr-HR" dirty="0" smtClean="0"/>
              <a:t> 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04825" y="3933056"/>
            <a:ext cx="2555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95325" y="1772816"/>
            <a:ext cx="0" cy="2376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2"/>
          <p:cNvSpPr/>
          <p:nvPr/>
        </p:nvSpPr>
        <p:spPr>
          <a:xfrm>
            <a:off x="701040" y="2474168"/>
            <a:ext cx="1623841" cy="1386848"/>
          </a:xfrm>
          <a:custGeom>
            <a:avLst/>
            <a:gdLst>
              <a:gd name="connsiteX0" fmla="*/ 0 w 1623841"/>
              <a:gd name="connsiteY0" fmla="*/ 543352 h 1386848"/>
              <a:gd name="connsiteX1" fmla="*/ 556260 w 1623841"/>
              <a:gd name="connsiteY1" fmla="*/ 25192 h 1386848"/>
              <a:gd name="connsiteX2" fmla="*/ 1082040 w 1623841"/>
              <a:gd name="connsiteY2" fmla="*/ 1252012 h 1386848"/>
              <a:gd name="connsiteX3" fmla="*/ 1546860 w 1623841"/>
              <a:gd name="connsiteY3" fmla="*/ 1366312 h 1386848"/>
              <a:gd name="connsiteX4" fmla="*/ 1623060 w 1623841"/>
              <a:gd name="connsiteY4" fmla="*/ 1351072 h 1386848"/>
              <a:gd name="connsiteX5" fmla="*/ 1623060 w 1623841"/>
              <a:gd name="connsiteY5" fmla="*/ 1351072 h 13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23841" h="1386848">
                <a:moveTo>
                  <a:pt x="0" y="543352"/>
                </a:moveTo>
                <a:cubicBezTo>
                  <a:pt x="187960" y="225217"/>
                  <a:pt x="375920" y="-92918"/>
                  <a:pt x="556260" y="25192"/>
                </a:cubicBezTo>
                <a:cubicBezTo>
                  <a:pt x="736600" y="143302"/>
                  <a:pt x="916940" y="1028492"/>
                  <a:pt x="1082040" y="1252012"/>
                </a:cubicBezTo>
                <a:cubicBezTo>
                  <a:pt x="1247140" y="1475532"/>
                  <a:pt x="1456690" y="1349802"/>
                  <a:pt x="1546860" y="1366312"/>
                </a:cubicBezTo>
                <a:cubicBezTo>
                  <a:pt x="1637030" y="1382822"/>
                  <a:pt x="1623060" y="1351072"/>
                  <a:pt x="1623060" y="1351072"/>
                </a:cubicBezTo>
                <a:lnTo>
                  <a:pt x="1623060" y="135107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03939" y="3995191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 smtClean="0"/>
              <a:t>time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50012" y="1492097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 err="1" smtClean="0"/>
              <a:t>cash</a:t>
            </a:r>
            <a:r>
              <a:rPr lang="hr-HR" sz="1200" dirty="0" smtClean="0"/>
              <a:t> </a:t>
            </a:r>
            <a:r>
              <a:rPr lang="hr-HR" sz="1200" dirty="0" err="1" smtClean="0"/>
              <a:t>flow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6423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Time </a:t>
            </a:r>
            <a:r>
              <a:rPr lang="hr-HR" dirty="0" err="1" smtClean="0"/>
              <a:t>shapes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endParaRPr lang="hr-HR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hr-HR" dirty="0" smtClean="0"/>
              <a:t>„</a:t>
            </a:r>
            <a:r>
              <a:rPr lang="hr-HR" dirty="0" err="1" smtClean="0"/>
              <a:t>Ma</a:t>
            </a:r>
            <a:r>
              <a:rPr lang="hr-HR" dirty="0" err="1">
                <a:latin typeface="Calibri" panose="020F0502020204030204" pitchFamily="34" charset="0"/>
                <a:cs typeface="Calibri" panose="020F0502020204030204" pitchFamily="34" charset="0"/>
              </a:rPr>
              <a:t>ň</a:t>
            </a:r>
            <a:r>
              <a:rPr lang="hr-HR" dirty="0" err="1" smtClean="0"/>
              <a:t>ana</a:t>
            </a:r>
            <a:r>
              <a:rPr lang="hr-HR" dirty="0" smtClean="0"/>
              <a:t>”</a:t>
            </a:r>
          </a:p>
          <a:p>
            <a:r>
              <a:rPr lang="hr-HR" dirty="0" err="1" smtClean="0"/>
              <a:t>projects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initially</a:t>
            </a:r>
            <a:r>
              <a:rPr lang="hr-HR" dirty="0" smtClean="0"/>
              <a:t> </a:t>
            </a:r>
            <a:r>
              <a:rPr lang="hr-HR" dirty="0" err="1" smtClean="0"/>
              <a:t>require</a:t>
            </a:r>
            <a:r>
              <a:rPr lang="hr-HR" dirty="0" smtClean="0"/>
              <a:t> </a:t>
            </a:r>
            <a:r>
              <a:rPr lang="hr-HR" dirty="0" err="1" smtClean="0"/>
              <a:t>substantial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for </a:t>
            </a:r>
            <a:r>
              <a:rPr lang="hr-HR" dirty="0" err="1" smtClean="0"/>
              <a:t>research</a:t>
            </a:r>
            <a:r>
              <a:rPr lang="hr-HR" dirty="0" smtClean="0"/>
              <a:t> and development </a:t>
            </a:r>
            <a:r>
              <a:rPr lang="hr-HR" dirty="0" err="1" smtClean="0"/>
              <a:t>which</a:t>
            </a:r>
            <a:r>
              <a:rPr lang="hr-HR" dirty="0" smtClean="0"/>
              <a:t> </a:t>
            </a:r>
            <a:r>
              <a:rPr lang="hr-HR" dirty="0" err="1" smtClean="0"/>
              <a:t>can</a:t>
            </a:r>
            <a:r>
              <a:rPr lang="hr-HR" dirty="0" smtClean="0"/>
              <a:t> </a:t>
            </a:r>
            <a:r>
              <a:rPr lang="hr-HR" dirty="0" err="1" smtClean="0"/>
              <a:t>lead</a:t>
            </a:r>
            <a:r>
              <a:rPr lang="hr-HR" dirty="0" smtClean="0"/>
              <a:t> to a negative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endParaRPr lang="hr-HR" dirty="0" smtClean="0"/>
          </a:p>
          <a:p>
            <a:r>
              <a:rPr lang="hr-HR" dirty="0" err="1" smtClean="0"/>
              <a:t>they</a:t>
            </a:r>
            <a:r>
              <a:rPr lang="hr-HR" dirty="0" smtClean="0"/>
              <a:t> </a:t>
            </a:r>
            <a:r>
              <a:rPr lang="hr-HR" dirty="0" err="1" smtClean="0"/>
              <a:t>potentially</a:t>
            </a:r>
            <a:r>
              <a:rPr lang="hr-HR" dirty="0" smtClean="0"/>
              <a:t> </a:t>
            </a:r>
            <a:r>
              <a:rPr lang="hr-HR" dirty="0" err="1" smtClean="0"/>
              <a:t>have</a:t>
            </a:r>
            <a:r>
              <a:rPr lang="hr-HR" dirty="0" smtClean="0"/>
              <a:t> </a:t>
            </a:r>
            <a:r>
              <a:rPr lang="hr-HR" dirty="0" err="1" smtClean="0"/>
              <a:t>high</a:t>
            </a:r>
            <a:r>
              <a:rPr lang="hr-HR" dirty="0" smtClean="0"/>
              <a:t> IRR but </a:t>
            </a:r>
            <a:r>
              <a:rPr lang="hr-HR" dirty="0" err="1" smtClean="0"/>
              <a:t>can</a:t>
            </a:r>
            <a:r>
              <a:rPr lang="hr-HR" dirty="0" smtClean="0"/>
              <a:t> </a:t>
            </a:r>
            <a:r>
              <a:rPr lang="hr-HR" dirty="0" err="1" smtClean="0"/>
              <a:t>cause</a:t>
            </a:r>
            <a:r>
              <a:rPr lang="hr-HR" dirty="0" smtClean="0"/>
              <a:t> </a:t>
            </a:r>
            <a:r>
              <a:rPr lang="hr-HR" dirty="0" err="1" smtClean="0"/>
              <a:t>seriour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r>
              <a:rPr lang="hr-HR" dirty="0" smtClean="0"/>
              <a:t> </a:t>
            </a:r>
            <a:r>
              <a:rPr lang="hr-HR" dirty="0" err="1" smtClean="0"/>
              <a:t>distress</a:t>
            </a:r>
            <a:endParaRPr lang="hr-HR" dirty="0" smtClean="0"/>
          </a:p>
          <a:p>
            <a:r>
              <a:rPr lang="hr-HR" dirty="0" err="1" smtClean="0"/>
              <a:t>good</a:t>
            </a:r>
            <a:r>
              <a:rPr lang="hr-HR" dirty="0" smtClean="0"/>
              <a:t> – </a:t>
            </a:r>
            <a:r>
              <a:rPr lang="hr-HR" dirty="0" err="1" smtClean="0"/>
              <a:t>wonderful</a:t>
            </a:r>
            <a:r>
              <a:rPr lang="hr-HR" dirty="0" smtClean="0"/>
              <a:t> IRR</a:t>
            </a:r>
          </a:p>
          <a:p>
            <a:r>
              <a:rPr lang="hr-HR" dirty="0" err="1" smtClean="0"/>
              <a:t>bad</a:t>
            </a:r>
            <a:r>
              <a:rPr lang="hr-HR" dirty="0" smtClean="0"/>
              <a:t> – negative </a:t>
            </a:r>
            <a:r>
              <a:rPr lang="hr-HR" dirty="0" err="1" smtClean="0"/>
              <a:t>pattern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r>
              <a:rPr lang="hr-HR" dirty="0" smtClean="0"/>
              <a:t> </a:t>
            </a:r>
            <a:r>
              <a:rPr lang="hr-HR" dirty="0" err="1" smtClean="0"/>
              <a:t>which</a:t>
            </a:r>
            <a:r>
              <a:rPr lang="hr-HR" dirty="0" smtClean="0"/>
              <a:t> </a:t>
            </a:r>
            <a:r>
              <a:rPr lang="hr-HR" dirty="0" err="1" smtClean="0"/>
              <a:t>can</a:t>
            </a:r>
            <a:r>
              <a:rPr lang="hr-HR" dirty="0" smtClean="0"/>
              <a:t> </a:t>
            </a:r>
            <a:r>
              <a:rPr lang="hr-HR" dirty="0" err="1" smtClean="0"/>
              <a:t>lead</a:t>
            </a:r>
            <a:r>
              <a:rPr lang="hr-HR" dirty="0" smtClean="0"/>
              <a:t> to </a:t>
            </a:r>
            <a:r>
              <a:rPr lang="hr-HR" dirty="0" err="1" smtClean="0"/>
              <a:t>bankruptcy</a:t>
            </a:r>
            <a:endParaRPr lang="hr-HR" dirty="0" smtClean="0"/>
          </a:p>
          <a:p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04825" y="3933056"/>
            <a:ext cx="2555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95325" y="1772816"/>
            <a:ext cx="0" cy="2376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V="1">
            <a:off x="899592" y="2276872"/>
            <a:ext cx="1656184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0012" y="1492097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 err="1" smtClean="0"/>
              <a:t>cash</a:t>
            </a:r>
            <a:r>
              <a:rPr lang="hr-HR" sz="1200" dirty="0" smtClean="0"/>
              <a:t> </a:t>
            </a:r>
            <a:r>
              <a:rPr lang="hr-HR" sz="1200" dirty="0" err="1" smtClean="0"/>
              <a:t>flow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903939" y="3995191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 smtClean="0"/>
              <a:t>time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0154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Time </a:t>
            </a:r>
            <a:r>
              <a:rPr lang="hr-HR" dirty="0" err="1" smtClean="0"/>
              <a:t>shapes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endParaRPr lang="hr-HR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Does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influence a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realization</a:t>
            </a:r>
            <a:r>
              <a:rPr lang="hr-HR" dirty="0" smtClean="0"/>
              <a:t>?</a:t>
            </a:r>
          </a:p>
          <a:p>
            <a:pPr eaLnBrk="1" hangingPunct="1">
              <a:defRPr/>
            </a:pPr>
            <a:r>
              <a:rPr lang="hr-HR" dirty="0" err="1" smtClean="0"/>
              <a:t>Does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</a:t>
            </a:r>
            <a:r>
              <a:rPr lang="hr-HR" dirty="0" err="1" smtClean="0"/>
              <a:t>have</a:t>
            </a:r>
            <a:r>
              <a:rPr lang="hr-HR" dirty="0" smtClean="0"/>
              <a:t> a </a:t>
            </a:r>
            <a:r>
              <a:rPr lang="hr-HR" dirty="0" err="1" smtClean="0"/>
              <a:t>sense</a:t>
            </a:r>
            <a:r>
              <a:rPr lang="hr-HR" dirty="0" smtClean="0"/>
              <a:t> to </a:t>
            </a:r>
            <a:r>
              <a:rPr lang="hr-HR" dirty="0" err="1" smtClean="0"/>
              <a:t>include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a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evalutation</a:t>
            </a:r>
            <a:r>
              <a:rPr lang="hr-HR" dirty="0" smtClean="0"/>
              <a:t>?</a:t>
            </a:r>
          </a:p>
          <a:p>
            <a:pPr eaLnBrk="1" hangingPunct="1">
              <a:defRPr/>
            </a:pP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</a:t>
            </a:r>
            <a:r>
              <a:rPr lang="hr-HR" dirty="0" err="1" smtClean="0"/>
              <a:t>possible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a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has</a:t>
            </a:r>
            <a:r>
              <a:rPr lang="hr-HR" dirty="0" smtClean="0"/>
              <a:t> a </a:t>
            </a:r>
            <a:r>
              <a:rPr lang="hr-HR" dirty="0" err="1" smtClean="0"/>
              <a:t>high</a:t>
            </a:r>
            <a:r>
              <a:rPr lang="hr-HR" dirty="0" smtClean="0"/>
              <a:t> IRR and a ‘</a:t>
            </a:r>
            <a:r>
              <a:rPr lang="hr-HR" dirty="0" err="1" smtClean="0"/>
              <a:t>Manana</a:t>
            </a:r>
            <a:r>
              <a:rPr lang="hr-HR" dirty="0" smtClean="0"/>
              <a:t>’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r>
              <a:rPr lang="hr-HR" dirty="0" smtClean="0"/>
              <a:t>?</a:t>
            </a:r>
          </a:p>
          <a:p>
            <a:pPr marL="0" indent="0" eaLnBrk="1" hangingPunct="1">
              <a:buNone/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  <a:p>
            <a:pPr eaLnBrk="1" hangingPunct="1">
              <a:defRPr/>
            </a:pP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105040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Time </a:t>
            </a:r>
            <a:r>
              <a:rPr lang="hr-HR" dirty="0" err="1" smtClean="0"/>
              <a:t>shapes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endParaRPr lang="hr-HR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It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a </a:t>
            </a:r>
            <a:r>
              <a:rPr lang="hr-HR" dirty="0" err="1" smtClean="0"/>
              <a:t>quite</a:t>
            </a:r>
            <a:r>
              <a:rPr lang="hr-HR" dirty="0" smtClean="0"/>
              <a:t> </a:t>
            </a:r>
            <a:r>
              <a:rPr lang="hr-HR" dirty="0" err="1" smtClean="0"/>
              <a:t>often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growing</a:t>
            </a:r>
            <a:r>
              <a:rPr lang="hr-HR" dirty="0" smtClean="0"/>
              <a:t> </a:t>
            </a:r>
            <a:r>
              <a:rPr lang="hr-HR" dirty="0" err="1" smtClean="0"/>
              <a:t>companies</a:t>
            </a:r>
            <a:r>
              <a:rPr lang="hr-HR" dirty="0" smtClean="0"/>
              <a:t> </a:t>
            </a:r>
            <a:r>
              <a:rPr lang="hr-HR" dirty="0" err="1" smtClean="0"/>
              <a:t>especially</a:t>
            </a:r>
            <a:r>
              <a:rPr lang="hr-HR" dirty="0" smtClean="0"/>
              <a:t> </a:t>
            </a:r>
            <a:r>
              <a:rPr lang="hr-HR" dirty="0" err="1" smtClean="0"/>
              <a:t>high-growh</a:t>
            </a:r>
            <a:r>
              <a:rPr lang="hr-HR" dirty="0" smtClean="0"/>
              <a:t> </a:t>
            </a:r>
            <a:r>
              <a:rPr lang="hr-HR" dirty="0" err="1" smtClean="0"/>
              <a:t>have</a:t>
            </a:r>
            <a:r>
              <a:rPr lang="hr-HR" dirty="0" smtClean="0"/>
              <a:t> a </a:t>
            </a:r>
            <a:r>
              <a:rPr lang="hr-HR" dirty="0" err="1" smtClean="0"/>
              <a:t>Manana</a:t>
            </a:r>
            <a:r>
              <a:rPr lang="hr-HR" dirty="0" smtClean="0"/>
              <a:t> </a:t>
            </a:r>
            <a:r>
              <a:rPr lang="hr-HR" dirty="0" err="1" smtClean="0"/>
              <a:t>shape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Banks</a:t>
            </a:r>
            <a:r>
              <a:rPr lang="hr-HR" dirty="0" smtClean="0"/>
              <a:t> are </a:t>
            </a:r>
            <a:r>
              <a:rPr lang="hr-HR" dirty="0" err="1" smtClean="0"/>
              <a:t>not</a:t>
            </a:r>
            <a:r>
              <a:rPr lang="hr-HR" dirty="0" smtClean="0"/>
              <a:t> </a:t>
            </a:r>
            <a:r>
              <a:rPr lang="hr-HR" dirty="0" err="1" smtClean="0"/>
              <a:t>willing</a:t>
            </a:r>
            <a:r>
              <a:rPr lang="hr-HR" dirty="0" smtClean="0"/>
              <a:t> to </a:t>
            </a:r>
            <a:r>
              <a:rPr lang="hr-HR" dirty="0" err="1" smtClean="0"/>
              <a:t>give</a:t>
            </a:r>
            <a:r>
              <a:rPr lang="hr-HR" dirty="0" smtClean="0"/>
              <a:t> </a:t>
            </a:r>
            <a:r>
              <a:rPr lang="hr-HR" dirty="0" err="1" smtClean="0"/>
              <a:t>money</a:t>
            </a:r>
            <a:r>
              <a:rPr lang="hr-HR" dirty="0" smtClean="0"/>
              <a:t> </a:t>
            </a:r>
          </a:p>
          <a:p>
            <a:pPr eaLnBrk="1" hangingPunct="1">
              <a:defRPr/>
            </a:pP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consequence</a:t>
            </a:r>
            <a:r>
              <a:rPr lang="hr-HR" dirty="0" smtClean="0"/>
              <a:t> </a:t>
            </a:r>
            <a:r>
              <a:rPr lang="hr-HR" dirty="0" err="1" smtClean="0"/>
              <a:t>might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</a:t>
            </a:r>
            <a:r>
              <a:rPr lang="hr-HR" dirty="0" err="1" smtClean="0"/>
              <a:t>bankruptcy</a:t>
            </a:r>
            <a:r>
              <a:rPr lang="hr-HR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  <a:p>
            <a:pPr eaLnBrk="1" hangingPunct="1">
              <a:defRPr/>
            </a:pP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383297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Time </a:t>
            </a:r>
            <a:r>
              <a:rPr lang="hr-HR" dirty="0" err="1"/>
              <a:t>shapes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cash</a:t>
            </a:r>
            <a:r>
              <a:rPr lang="hr-HR" dirty="0"/>
              <a:t> </a:t>
            </a:r>
            <a:r>
              <a:rPr lang="hr-HR" dirty="0" err="1"/>
              <a:t>flow</a:t>
            </a:r>
            <a:endParaRPr lang="hr-HR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Very</a:t>
            </a:r>
            <a:r>
              <a:rPr lang="hr-HR" dirty="0" smtClean="0"/>
              <a:t> </a:t>
            </a:r>
            <a:r>
              <a:rPr lang="hr-HR" dirty="0" err="1" smtClean="0"/>
              <a:t>important</a:t>
            </a:r>
            <a:r>
              <a:rPr lang="hr-HR" dirty="0" smtClean="0"/>
              <a:t> for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growing</a:t>
            </a:r>
            <a:r>
              <a:rPr lang="hr-HR" dirty="0" smtClean="0"/>
              <a:t> </a:t>
            </a:r>
            <a:r>
              <a:rPr lang="hr-HR" dirty="0" err="1" smtClean="0"/>
              <a:t>companies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If</a:t>
            </a:r>
            <a:r>
              <a:rPr lang="hr-HR" dirty="0" smtClean="0"/>
              <a:t> a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has</a:t>
            </a:r>
            <a:r>
              <a:rPr lang="hr-HR" dirty="0" smtClean="0"/>
              <a:t> a negative time </a:t>
            </a:r>
            <a:r>
              <a:rPr lang="hr-HR" dirty="0" err="1" smtClean="0"/>
              <a:t>shape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r>
              <a:rPr lang="hr-HR" dirty="0" smtClean="0"/>
              <a:t>, </a:t>
            </a:r>
            <a:r>
              <a:rPr lang="hr-HR" dirty="0" err="1" smtClean="0"/>
              <a:t>not</a:t>
            </a:r>
            <a:r>
              <a:rPr lang="hr-HR" dirty="0" smtClean="0"/>
              <a:t> </a:t>
            </a:r>
            <a:r>
              <a:rPr lang="hr-HR" dirty="0" err="1" smtClean="0"/>
              <a:t>enought</a:t>
            </a:r>
            <a:r>
              <a:rPr lang="hr-HR" dirty="0" smtClean="0"/>
              <a:t> </a:t>
            </a:r>
            <a:r>
              <a:rPr lang="hr-HR" dirty="0" err="1" smtClean="0"/>
              <a:t>money</a:t>
            </a:r>
            <a:r>
              <a:rPr lang="hr-HR" dirty="0" smtClean="0"/>
              <a:t> to </a:t>
            </a:r>
            <a:r>
              <a:rPr lang="hr-HR" dirty="0" err="1" smtClean="0"/>
              <a:t>support</a:t>
            </a:r>
            <a:r>
              <a:rPr lang="hr-HR" dirty="0" smtClean="0"/>
              <a:t> a </a:t>
            </a:r>
            <a:r>
              <a:rPr lang="hr-HR" dirty="0" err="1" smtClean="0"/>
              <a:t>project</a:t>
            </a:r>
            <a:r>
              <a:rPr lang="hr-HR" dirty="0" smtClean="0"/>
              <a:t>, </a:t>
            </a:r>
            <a:r>
              <a:rPr lang="hr-HR" dirty="0" err="1" smtClean="0"/>
              <a:t>it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fail</a:t>
            </a:r>
            <a:r>
              <a:rPr lang="hr-HR" dirty="0" smtClean="0"/>
              <a:t> </a:t>
            </a:r>
            <a:r>
              <a:rPr lang="hr-HR" dirty="0" err="1" smtClean="0"/>
              <a:t>despite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fact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criteria</a:t>
            </a:r>
            <a:r>
              <a:rPr lang="hr-HR" dirty="0" smtClean="0"/>
              <a:t> (NPV, IRR) are </a:t>
            </a:r>
            <a:r>
              <a:rPr lang="hr-HR" dirty="0" err="1" smtClean="0"/>
              <a:t>wonderfull</a:t>
            </a:r>
            <a:endParaRPr lang="hr-HR" dirty="0" smtClean="0"/>
          </a:p>
          <a:p>
            <a:pPr eaLnBrk="1" hangingPunct="1"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  <a:p>
            <a:pPr eaLnBrk="1" hangingPunct="1">
              <a:defRPr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entrepreneurial</a:t>
            </a:r>
            <a:r>
              <a:rPr lang="hr-HR" dirty="0" smtClean="0"/>
              <a:t> </a:t>
            </a:r>
            <a:r>
              <a:rPr lang="hr-HR" dirty="0" err="1" smtClean="0"/>
              <a:t>capital</a:t>
            </a:r>
            <a:r>
              <a:rPr lang="hr-HR" dirty="0" smtClean="0"/>
              <a:t> </a:t>
            </a:r>
            <a:r>
              <a:rPr lang="hr-HR" dirty="0" err="1" smtClean="0"/>
              <a:t>budgeting</a:t>
            </a:r>
            <a:r>
              <a:rPr lang="hr-HR" dirty="0" smtClean="0"/>
              <a:t> model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idea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to </a:t>
            </a:r>
            <a:r>
              <a:rPr lang="hr-HR" dirty="0" err="1" smtClean="0"/>
              <a:t>find</a:t>
            </a:r>
            <a:r>
              <a:rPr lang="hr-HR" dirty="0" smtClean="0"/>
              <a:t> a set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proposals</a:t>
            </a:r>
            <a:r>
              <a:rPr lang="hr-HR" dirty="0" smtClean="0"/>
              <a:t> – </a:t>
            </a:r>
            <a:r>
              <a:rPr lang="hr-HR" dirty="0" err="1" smtClean="0"/>
              <a:t>projects</a:t>
            </a:r>
            <a:r>
              <a:rPr lang="hr-HR" dirty="0" smtClean="0"/>
              <a:t> </a:t>
            </a:r>
            <a:r>
              <a:rPr lang="hr-HR" dirty="0" err="1" smtClean="0"/>
              <a:t>portfolio</a:t>
            </a:r>
            <a:r>
              <a:rPr lang="hr-HR" dirty="0" smtClean="0"/>
              <a:t> </a:t>
            </a:r>
            <a:r>
              <a:rPr lang="hr-HR" dirty="0" err="1" smtClean="0"/>
              <a:t>which</a:t>
            </a:r>
            <a:r>
              <a:rPr lang="hr-HR" dirty="0" smtClean="0"/>
              <a:t> </a:t>
            </a:r>
            <a:r>
              <a:rPr lang="hr-HR" dirty="0" err="1" smtClean="0"/>
              <a:t>all</a:t>
            </a:r>
            <a:r>
              <a:rPr lang="hr-HR" dirty="0" smtClean="0"/>
              <a:t> </a:t>
            </a:r>
            <a:r>
              <a:rPr lang="hr-HR" dirty="0" err="1" smtClean="0"/>
              <a:t>together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generate</a:t>
            </a:r>
            <a:r>
              <a:rPr lang="hr-HR" dirty="0" smtClean="0"/>
              <a:t> </a:t>
            </a:r>
            <a:r>
              <a:rPr lang="hr-HR" dirty="0" err="1" smtClean="0"/>
              <a:t>desired</a:t>
            </a:r>
            <a:r>
              <a:rPr lang="hr-HR" dirty="0" smtClean="0"/>
              <a:t> </a:t>
            </a:r>
            <a:r>
              <a:rPr lang="hr-HR" dirty="0" err="1" smtClean="0"/>
              <a:t>earnings</a:t>
            </a:r>
            <a:r>
              <a:rPr lang="hr-HR" dirty="0" smtClean="0"/>
              <a:t>, </a:t>
            </a:r>
            <a:r>
              <a:rPr lang="hr-HR" dirty="0" err="1" smtClean="0"/>
              <a:t>having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mind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time </a:t>
            </a:r>
            <a:r>
              <a:rPr lang="hr-HR" dirty="0" err="1" smtClean="0"/>
              <a:t>shape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flows</a:t>
            </a: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  <a:p>
            <a:pPr eaLnBrk="1" hangingPunct="1">
              <a:defRPr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10682</TotalTime>
  <Words>1201</Words>
  <Application>Microsoft Office PowerPoint</Application>
  <PresentationFormat>On-screen Show (4:3)</PresentationFormat>
  <Paragraphs>352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Cambria Math</vt:lpstr>
      <vt:lpstr>Symbol</vt:lpstr>
      <vt:lpstr>Times New Roman</vt:lpstr>
      <vt:lpstr>Office Theme</vt:lpstr>
      <vt:lpstr>An Entrepreneurial Capital Budgeting Model</vt:lpstr>
      <vt:lpstr>Review of criteria</vt:lpstr>
      <vt:lpstr>Time shapes of cash flow</vt:lpstr>
      <vt:lpstr>Time shapes of cash flow</vt:lpstr>
      <vt:lpstr>Time shapes of cash flow</vt:lpstr>
      <vt:lpstr>Time shapes of cash flow</vt:lpstr>
      <vt:lpstr>Time shapes of cash flow</vt:lpstr>
      <vt:lpstr>Time shapes of cash flow</vt:lpstr>
      <vt:lpstr>An entrepreneurial capital budgeting model</vt:lpstr>
      <vt:lpstr>Steps in calculation (1/2)</vt:lpstr>
      <vt:lpstr>Steps in calculation (2/2)</vt:lpstr>
      <vt:lpstr>Example: data</vt:lpstr>
      <vt:lpstr>1. ERR and R (1/2)</vt:lpstr>
      <vt:lpstr>Example: IRR, ERR</vt:lpstr>
      <vt:lpstr>Example: IRR, ERR</vt:lpstr>
      <vt:lpstr>Example: ERR, R</vt:lpstr>
      <vt:lpstr>1. ERR and R (1/2)</vt:lpstr>
      <vt:lpstr>Example: IRR, ERR</vt:lpstr>
      <vt:lpstr>Example: R</vt:lpstr>
      <vt:lpstr>2. Set up a constraint</vt:lpstr>
      <vt:lpstr>3. Does a company has enough cash</vt:lpstr>
      <vt:lpstr>3. Does a company has enough cash</vt:lpstr>
      <vt:lpstr>4. Can a company fill a gap</vt:lpstr>
      <vt:lpstr>5. Coefficient of diffusion (1/2)</vt:lpstr>
      <vt:lpstr>5. Coefficient of diffusion (1/2)</vt:lpstr>
      <vt:lpstr>5. Coefficient of diffusion (1/2)</vt:lpstr>
      <vt:lpstr>5. Coefficient of diffusion (1/2)</vt:lpstr>
      <vt:lpstr>5. Coefficient of diffusion (1/2)</vt:lpstr>
      <vt:lpstr>5. Coefficient of diffusion (1/2)</vt:lpstr>
      <vt:lpstr>Research problem</vt:lpstr>
      <vt:lpstr>Literature: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Mirta</dc:creator>
  <cp:lastModifiedBy>Nataša Šarlija</cp:lastModifiedBy>
  <cp:revision>122</cp:revision>
  <dcterms:created xsi:type="dcterms:W3CDTF">2011-11-28T10:27:33Z</dcterms:created>
  <dcterms:modified xsi:type="dcterms:W3CDTF">2019-11-21T20:10:56Z</dcterms:modified>
</cp:coreProperties>
</file>