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4" r:id="rId14"/>
    <p:sldId id="315" r:id="rId15"/>
    <p:sldId id="316" r:id="rId16"/>
    <p:sldId id="317" r:id="rId17"/>
    <p:sldId id="318" r:id="rId18"/>
    <p:sldId id="259" r:id="rId1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43"/>
    <a:srgbClr val="E802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4671" autoAdjust="0"/>
  </p:normalViewPr>
  <p:slideViewPr>
    <p:cSldViewPr>
      <p:cViewPr varScale="1">
        <p:scale>
          <a:sx n="125" d="100"/>
          <a:sy n="125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ED40D2-6BB3-4360-AD39-C317B5438935}" type="datetimeFigureOut">
              <a:rPr lang="hr-HR"/>
              <a:pPr>
                <a:defRPr/>
              </a:pPr>
              <a:t>21.11.2019.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6F7EF8D-EA7D-4704-9F50-B9D0E30C8C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7576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00375" y="58578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5929354" cy="1457334"/>
          </a:xfrm>
        </p:spPr>
        <p:txBody>
          <a:bodyPr>
            <a:noAutofit/>
          </a:bodyPr>
          <a:lstStyle>
            <a:lvl1pPr algn="l">
              <a:defRPr sz="4400"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4929222" cy="71438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507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82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4004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00375" y="5929313"/>
            <a:ext cx="2895600" cy="571500"/>
          </a:xfrm>
          <a:prstGeom prst="rect">
            <a:avLst/>
          </a:prstGeom>
        </p:spPr>
        <p:txBody>
          <a:bodyPr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/>
              <a:t>Profesor</a:t>
            </a:r>
          </a:p>
          <a:p>
            <a:pPr>
              <a:defRPr/>
            </a:pPr>
            <a:r>
              <a:rPr lang="hr-HR"/>
              <a:t>Datum</a:t>
            </a:r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978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C4004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034" y="2285992"/>
            <a:ext cx="4041775" cy="1643074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034" y="4286256"/>
            <a:ext cx="4041775" cy="1857388"/>
          </a:xfrm>
        </p:spPr>
        <p:txBody>
          <a:bodyPr/>
          <a:lstStyle>
            <a:lvl1pPr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773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natasa@efos.hr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28625" y="2786063"/>
            <a:ext cx="5929313" cy="1457325"/>
          </a:xfrm>
        </p:spPr>
        <p:txBody>
          <a:bodyPr/>
          <a:lstStyle/>
          <a:p>
            <a:pPr eaLnBrk="1" hangingPunct="1"/>
            <a:r>
              <a:rPr lang="hr-HR" sz="4000" dirty="0" err="1" smtClean="0"/>
              <a:t>Course</a:t>
            </a:r>
            <a:r>
              <a:rPr lang="hr-HR" sz="4000" dirty="0" smtClean="0"/>
              <a:t> </a:t>
            </a:r>
            <a:r>
              <a:rPr lang="hr-HR" sz="4000" dirty="0" err="1" smtClean="0"/>
              <a:t>outline</a:t>
            </a:r>
            <a:r>
              <a:rPr lang="hr-HR" sz="4000" dirty="0" smtClean="0"/>
              <a:t>:</a:t>
            </a:r>
            <a:br>
              <a:rPr lang="hr-HR" sz="4000" dirty="0" smtClean="0"/>
            </a:br>
            <a:r>
              <a:rPr lang="hr-HR" sz="4000" dirty="0" err="1" smtClean="0"/>
              <a:t>Entrepreneurial</a:t>
            </a:r>
            <a:r>
              <a:rPr lang="hr-HR" sz="4000" dirty="0" smtClean="0"/>
              <a:t> </a:t>
            </a:r>
            <a:r>
              <a:rPr lang="hr-HR" sz="4000" dirty="0" err="1" smtClean="0"/>
              <a:t>finance</a:t>
            </a:r>
            <a:r>
              <a:rPr lang="hr-HR" sz="4000" dirty="0" smtClean="0"/>
              <a:t> and </a:t>
            </a:r>
            <a:r>
              <a:rPr lang="hr-HR" sz="4000" dirty="0" err="1" smtClean="0"/>
              <a:t>business</a:t>
            </a:r>
            <a:r>
              <a:rPr lang="hr-HR" sz="4000" dirty="0" smtClean="0"/>
              <a:t> </a:t>
            </a:r>
            <a:r>
              <a:rPr lang="hr-HR" sz="4000" dirty="0" err="1" smtClean="0"/>
              <a:t>venture</a:t>
            </a:r>
            <a:endParaRPr lang="hr-HR" sz="40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428625" y="4357688"/>
            <a:ext cx="4929188" cy="7143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hr-HR" dirty="0" smtClean="0"/>
              <a:t>Nataša Šarlija</a:t>
            </a:r>
          </a:p>
          <a:p>
            <a:pPr eaLnBrk="1" hangingPunct="1">
              <a:defRPr/>
            </a:pPr>
            <a:r>
              <a:rPr lang="hr-HR" dirty="0" smtClean="0"/>
              <a:t>ICES, 07. i 08.</a:t>
            </a:r>
            <a:r>
              <a:rPr lang="en-US" dirty="0" smtClean="0"/>
              <a:t>1</a:t>
            </a:r>
            <a:r>
              <a:rPr lang="hr-HR" dirty="0" smtClean="0"/>
              <a:t>1.2019.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5.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a total </a:t>
            </a:r>
            <a:r>
              <a:rPr lang="hr-HR" dirty="0" err="1" smtClean="0"/>
              <a:t>up</a:t>
            </a:r>
            <a:r>
              <a:rPr lang="hr-HR" dirty="0" smtClean="0"/>
              <a:t>-front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$500.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are $100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, $200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second</a:t>
            </a:r>
            <a:r>
              <a:rPr lang="hr-HR" dirty="0" smtClean="0"/>
              <a:t>, $300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third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/>
              <a:t> and </a:t>
            </a:r>
            <a:r>
              <a:rPr lang="hr-HR" dirty="0" smtClean="0"/>
              <a:t>$400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 smtClean="0"/>
              <a:t>forth</a:t>
            </a:r>
            <a:r>
              <a:rPr lang="hr-HR" dirty="0" smtClean="0"/>
              <a:t> </a:t>
            </a:r>
            <a:r>
              <a:rPr lang="hr-HR" dirty="0" err="1"/>
              <a:t>year</a:t>
            </a:r>
            <a:r>
              <a:rPr lang="hr-HR" dirty="0"/>
              <a:t>. 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NPV? r=10%</a:t>
            </a:r>
          </a:p>
        </p:txBody>
      </p:sp>
    </p:spTree>
    <p:extLst>
      <p:ext uri="{BB962C8B-B14F-4D97-AF65-F5344CB8AC3E}">
        <p14:creationId xmlns:p14="http://schemas.microsoft.com/office/powerpoint/2010/main" val="2596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5.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 eaLnBrk="1" hangingPunct="1">
                  <a:buNone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hr-H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𝑁𝑃𝑉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500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+(100∗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00∗1,1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hr-HR" sz="24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00∗1,1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∗1,1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r-HR" sz="2400" dirty="0" smtClean="0"/>
              </a:p>
              <a:p>
                <a:pPr marL="0" indent="0" eaLnBrk="1" hangingPunct="1">
                  <a:buNone/>
                  <a:defRPr/>
                </a:pPr>
                <a:r>
                  <a:rPr lang="hr-HR" sz="2400" dirty="0" smtClean="0"/>
                  <a:t>NPV=254,79</a:t>
                </a:r>
              </a:p>
              <a:p>
                <a:pPr marL="0" indent="0" eaLnBrk="1" hangingPunct="1">
                  <a:buNone/>
                  <a:defRPr/>
                </a:pPr>
                <a:endParaRPr lang="hr-HR" sz="2400" dirty="0" smtClean="0"/>
              </a:p>
            </p:txBody>
          </p:sp>
        </mc:Choice>
        <mc:Fallback xmlns="">
          <p:sp>
            <p:nvSpPr>
              <p:cNvPr id="225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29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6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A </a:t>
            </a:r>
            <a:r>
              <a:rPr lang="hr-HR" dirty="0" err="1" smtClean="0"/>
              <a:t>project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a total </a:t>
            </a:r>
            <a:r>
              <a:rPr lang="hr-HR" dirty="0" err="1" smtClean="0"/>
              <a:t>up</a:t>
            </a:r>
            <a:r>
              <a:rPr lang="hr-HR" dirty="0" smtClean="0"/>
              <a:t>-front </a:t>
            </a:r>
            <a:r>
              <a:rPr lang="hr-HR" dirty="0" err="1" smtClean="0"/>
              <a:t>cost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$500.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cash</a:t>
            </a:r>
            <a:r>
              <a:rPr lang="hr-HR" dirty="0" smtClean="0"/>
              <a:t> </a:t>
            </a:r>
            <a:r>
              <a:rPr lang="hr-HR" dirty="0" err="1" smtClean="0"/>
              <a:t>flows</a:t>
            </a:r>
            <a:r>
              <a:rPr lang="hr-HR" dirty="0" smtClean="0"/>
              <a:t> are $100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, $200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second</a:t>
            </a:r>
            <a:r>
              <a:rPr lang="hr-HR" dirty="0" smtClean="0"/>
              <a:t>, $300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third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/>
              <a:t> and </a:t>
            </a:r>
            <a:r>
              <a:rPr lang="hr-HR" dirty="0" smtClean="0"/>
              <a:t>$400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 smtClean="0"/>
              <a:t>forth</a:t>
            </a:r>
            <a:r>
              <a:rPr lang="hr-HR" dirty="0" smtClean="0"/>
              <a:t> </a:t>
            </a:r>
            <a:r>
              <a:rPr lang="hr-HR" dirty="0" err="1"/>
              <a:t>year</a:t>
            </a:r>
            <a:r>
              <a:rPr lang="hr-HR" dirty="0"/>
              <a:t>. </a:t>
            </a:r>
            <a:endParaRPr lang="hr-HR" dirty="0" smtClean="0"/>
          </a:p>
          <a:p>
            <a:pPr eaLnBrk="1" hangingPunct="1">
              <a:defRPr/>
            </a:pPr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IRR? </a:t>
            </a:r>
          </a:p>
        </p:txBody>
      </p:sp>
    </p:spTree>
    <p:extLst>
      <p:ext uri="{BB962C8B-B14F-4D97-AF65-F5344CB8AC3E}">
        <p14:creationId xmlns:p14="http://schemas.microsoft.com/office/powerpoint/2010/main" val="40172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6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IRR=27,27%</a:t>
            </a:r>
          </a:p>
        </p:txBody>
      </p:sp>
    </p:spTree>
    <p:extLst>
      <p:ext uri="{BB962C8B-B14F-4D97-AF65-F5344CB8AC3E}">
        <p14:creationId xmlns:p14="http://schemas.microsoft.com/office/powerpoint/2010/main" val="5156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7.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the</a:t>
            </a:r>
            <a:r>
              <a:rPr lang="hr-HR" dirty="0" smtClean="0"/>
              <a:t> data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table </a:t>
            </a:r>
            <a:r>
              <a:rPr lang="hr-HR" dirty="0" err="1" smtClean="0"/>
              <a:t>calculate</a:t>
            </a:r>
            <a:r>
              <a:rPr lang="hr-HR" dirty="0" smtClean="0"/>
              <a:t> NPV for 10% </a:t>
            </a:r>
            <a:r>
              <a:rPr lang="hr-HR" dirty="0" err="1" smtClean="0"/>
              <a:t>discount</a:t>
            </a:r>
            <a:r>
              <a:rPr lang="hr-HR" dirty="0" smtClean="0"/>
              <a:t> rate? Do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290047"/>
              </p:ext>
            </p:extLst>
          </p:nvPr>
        </p:nvGraphicFramePr>
        <p:xfrm>
          <a:off x="827584" y="2636912"/>
          <a:ext cx="18923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24744959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29571924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 err="1">
                          <a:effectLst/>
                        </a:rPr>
                        <a:t>cash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flow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433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-27.000.000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604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46.000.000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902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-6.000.000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87033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1143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194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9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31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457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56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7.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the</a:t>
            </a:r>
            <a:r>
              <a:rPr lang="hr-HR" dirty="0" smtClean="0"/>
              <a:t> data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table </a:t>
            </a:r>
            <a:r>
              <a:rPr lang="hr-HR" dirty="0" err="1" smtClean="0"/>
              <a:t>calculate</a:t>
            </a:r>
            <a:r>
              <a:rPr lang="hr-HR" dirty="0" smtClean="0"/>
              <a:t> NPV for 10% </a:t>
            </a:r>
            <a:r>
              <a:rPr lang="hr-HR" dirty="0" err="1" smtClean="0"/>
              <a:t>discount</a:t>
            </a:r>
            <a:r>
              <a:rPr lang="hr-HR" dirty="0" smtClean="0"/>
              <a:t> rate? Do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project</a:t>
            </a:r>
            <a:r>
              <a:rPr lang="hr-HR" dirty="0" smtClean="0"/>
              <a:t>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005368"/>
              </p:ext>
            </p:extLst>
          </p:nvPr>
        </p:nvGraphicFramePr>
        <p:xfrm>
          <a:off x="827584" y="2636912"/>
          <a:ext cx="18923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24744959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29571924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 err="1">
                          <a:effectLst/>
                        </a:rPr>
                        <a:t>cash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flow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433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-27.000.000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604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46.000.000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902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-6.000.000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87033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1143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PV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36.859.504,13  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194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NPV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9.859.504,13  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9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31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457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1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8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the</a:t>
            </a:r>
            <a:r>
              <a:rPr lang="hr-HR" dirty="0" smtClean="0"/>
              <a:t> data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table </a:t>
            </a:r>
            <a:r>
              <a:rPr lang="hr-HR" dirty="0" err="1" smtClean="0"/>
              <a:t>calculate</a:t>
            </a:r>
            <a:r>
              <a:rPr lang="hr-HR" dirty="0" smtClean="0"/>
              <a:t> IRR. Do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required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11%?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01451"/>
              </p:ext>
            </p:extLst>
          </p:nvPr>
        </p:nvGraphicFramePr>
        <p:xfrm>
          <a:off x="683568" y="3212976"/>
          <a:ext cx="18923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24744959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29571924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 err="1">
                          <a:effectLst/>
                        </a:rPr>
                        <a:t>cash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flow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433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-37.000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604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19.000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902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15.000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87033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1143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194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9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31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457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40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8</a:t>
            </a:r>
            <a:r>
              <a:rPr lang="hr-HR" dirty="0" smtClean="0"/>
              <a:t>. </a:t>
            </a:r>
            <a:r>
              <a:rPr lang="hr-HR" dirty="0" err="1" smtClean="0"/>
              <a:t>Example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/>
              <a:t>For </a:t>
            </a:r>
            <a:r>
              <a:rPr lang="hr-HR" dirty="0" err="1" smtClean="0"/>
              <a:t>the</a:t>
            </a:r>
            <a:r>
              <a:rPr lang="hr-HR" dirty="0" smtClean="0"/>
              <a:t> data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table </a:t>
            </a:r>
            <a:r>
              <a:rPr lang="hr-HR" dirty="0" err="1" smtClean="0"/>
              <a:t>calculate</a:t>
            </a:r>
            <a:r>
              <a:rPr lang="hr-HR" dirty="0" smtClean="0"/>
              <a:t> IRR. Do </a:t>
            </a:r>
            <a:r>
              <a:rPr lang="hr-HR" dirty="0" err="1" smtClean="0"/>
              <a:t>we</a:t>
            </a:r>
            <a:r>
              <a:rPr lang="hr-HR" dirty="0" smtClean="0"/>
              <a:t> </a:t>
            </a:r>
            <a:r>
              <a:rPr lang="hr-HR" dirty="0" err="1" smtClean="0"/>
              <a:t>accept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if</a:t>
            </a:r>
            <a:r>
              <a:rPr lang="hr-HR" dirty="0" smtClean="0"/>
              <a:t>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required</a:t>
            </a:r>
            <a:r>
              <a:rPr lang="hr-HR" dirty="0" smtClean="0"/>
              <a:t> </a:t>
            </a:r>
            <a:r>
              <a:rPr lang="hr-HR" dirty="0" err="1" smtClean="0"/>
              <a:t>return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11%?</a:t>
            </a:r>
          </a:p>
          <a:p>
            <a:pPr eaLnBrk="1" hangingPunct="1">
              <a:defRPr/>
            </a:pPr>
            <a:endParaRPr lang="hr-HR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hr-H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961223"/>
              </p:ext>
            </p:extLst>
          </p:nvPr>
        </p:nvGraphicFramePr>
        <p:xfrm>
          <a:off x="683568" y="3212976"/>
          <a:ext cx="18923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79">
                  <a:extLst>
                    <a:ext uri="{9D8B030D-6E8A-4147-A177-3AD203B41FA5}">
                      <a16:colId xmlns:a16="http://schemas.microsoft.com/office/drawing/2014/main" val="1224744959"/>
                    </a:ext>
                  </a:extLst>
                </a:gridCol>
                <a:gridCol w="1283721">
                  <a:extLst>
                    <a:ext uri="{9D8B030D-6E8A-4147-A177-3AD203B41FA5}">
                      <a16:colId xmlns:a16="http://schemas.microsoft.com/office/drawing/2014/main" val="29571924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 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 err="1">
                          <a:effectLst/>
                        </a:rPr>
                        <a:t>cash</a:t>
                      </a:r>
                      <a:r>
                        <a:rPr lang="hr-HR" sz="1100" u="none" strike="noStrike" dirty="0">
                          <a:effectLst/>
                        </a:rPr>
                        <a:t> </a:t>
                      </a:r>
                      <a:r>
                        <a:rPr lang="hr-HR" sz="1100" u="none" strike="noStrike" dirty="0" err="1">
                          <a:effectLst/>
                        </a:rPr>
                        <a:t>flow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433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0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-37.000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604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>
                          <a:effectLst/>
                        </a:rPr>
                        <a:t>1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19.000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902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>
                          <a:effectLst/>
                        </a:rPr>
                        <a:t>2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u="none" strike="noStrike" dirty="0" smtClean="0">
                          <a:effectLst/>
                        </a:rPr>
                        <a:t>15.000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87033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1143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9.000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194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9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IRR=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20,87%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31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457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3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829175" cy="639762"/>
          </a:xfrm>
        </p:spPr>
        <p:txBody>
          <a:bodyPr/>
          <a:lstStyle/>
          <a:p>
            <a:pPr eaLnBrk="1" hangingPunct="1"/>
            <a:r>
              <a:rPr lang="hr-HR" smtClean="0"/>
              <a:t>Nataša Šarlija</a:t>
            </a:r>
          </a:p>
        </p:txBody>
      </p:sp>
      <p:sp>
        <p:nvSpPr>
          <p:cNvPr id="4608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0063" y="2286000"/>
            <a:ext cx="4041775" cy="1643063"/>
          </a:xfrm>
        </p:spPr>
        <p:txBody>
          <a:bodyPr/>
          <a:lstStyle/>
          <a:p>
            <a:pPr eaLnBrk="1" hangingPunct="1"/>
            <a:r>
              <a:rPr lang="hr-HR" dirty="0" smtClean="0"/>
              <a:t>+385312244052</a:t>
            </a:r>
          </a:p>
          <a:p>
            <a:pPr eaLnBrk="1" hangingPunct="1"/>
            <a:r>
              <a:rPr lang="hr-HR" dirty="0" smtClean="0">
                <a:hlinkClick r:id="rId2"/>
              </a:rPr>
              <a:t>natasa@efos.hr</a:t>
            </a:r>
            <a:r>
              <a:rPr lang="hr-HR" dirty="0" smtClean="0"/>
              <a:t> </a:t>
            </a:r>
          </a:p>
        </p:txBody>
      </p:sp>
      <p:sp>
        <p:nvSpPr>
          <p:cNvPr id="46085" name="Content Placeholder 4"/>
          <p:cNvSpPr>
            <a:spLocks noGrp="1"/>
          </p:cNvSpPr>
          <p:nvPr>
            <p:ph sz="quarter" idx="4"/>
          </p:nvPr>
        </p:nvSpPr>
        <p:spPr>
          <a:xfrm>
            <a:off x="500063" y="4286250"/>
            <a:ext cx="4041775" cy="1857375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1.Example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present</a:t>
            </a:r>
            <a:r>
              <a:rPr lang="hr-HR" dirty="0" smtClean="0"/>
              <a:t>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15.451 for a time period </a:t>
            </a:r>
            <a:r>
              <a:rPr lang="hr-HR" dirty="0" err="1" smtClean="0"/>
              <a:t>of</a:t>
            </a:r>
            <a:r>
              <a:rPr lang="hr-HR" dirty="0" smtClean="0"/>
              <a:t> 5 </a:t>
            </a:r>
            <a:r>
              <a:rPr lang="hr-HR" dirty="0" err="1" smtClean="0"/>
              <a:t>years</a:t>
            </a:r>
            <a:r>
              <a:rPr lang="hr-HR" dirty="0" smtClean="0"/>
              <a:t>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discount</a:t>
            </a:r>
            <a:r>
              <a:rPr lang="hr-HR" dirty="0" smtClean="0"/>
              <a:t> rate 4%?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1.Example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𝑃𝑉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=15451∗1,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=12699,59</m:t>
                    </m:r>
                  </m:oMath>
                </a14:m>
                <a:endParaRPr lang="hr-HR" dirty="0" smtClean="0"/>
              </a:p>
              <a:p>
                <a:pPr eaLnBrk="1" hangingPunct="1"/>
                <a:r>
                  <a:rPr lang="hr-HR" dirty="0"/>
                  <a:t>=PV(0,04;5;0;-15451)</a:t>
                </a:r>
                <a:endParaRPr lang="hr-HR" dirty="0" smtClean="0"/>
              </a:p>
            </p:txBody>
          </p:sp>
        </mc:Choice>
        <mc:Fallback xmlns="">
          <p:sp>
            <p:nvSpPr>
              <p:cNvPr id="81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63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2</a:t>
            </a:r>
            <a:r>
              <a:rPr lang="hr-HR" dirty="0" smtClean="0"/>
              <a:t>.Example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dirty="0" err="1" smtClean="0"/>
              <a:t>What</a:t>
            </a:r>
            <a:r>
              <a:rPr lang="hr-HR" dirty="0" smtClean="0"/>
              <a:t>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future </a:t>
            </a:r>
            <a:r>
              <a:rPr lang="hr-HR" dirty="0" err="1" smtClean="0"/>
              <a:t>value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2.250 for a time period </a:t>
            </a:r>
            <a:r>
              <a:rPr lang="hr-HR" dirty="0" err="1" smtClean="0"/>
              <a:t>of</a:t>
            </a:r>
            <a:r>
              <a:rPr lang="hr-HR" dirty="0" smtClean="0"/>
              <a:t> 30 </a:t>
            </a:r>
            <a:r>
              <a:rPr lang="hr-HR" dirty="0" err="1" smtClean="0"/>
              <a:t>years</a:t>
            </a:r>
            <a:r>
              <a:rPr lang="hr-HR" dirty="0" smtClean="0"/>
              <a:t>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interest</a:t>
            </a:r>
            <a:r>
              <a:rPr lang="hr-HR" dirty="0" smtClean="0"/>
              <a:t> rate </a:t>
            </a:r>
            <a:r>
              <a:rPr lang="hr-HR" dirty="0" smtClean="0"/>
              <a:t>12%?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707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2</a:t>
            </a:r>
            <a:r>
              <a:rPr lang="hr-HR" dirty="0" smtClean="0"/>
              <a:t>.Example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=2250∗1,12</m:t>
                        </m:r>
                      </m:e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67409,82</m:t>
                    </m:r>
                  </m:oMath>
                </a14:m>
                <a:endParaRPr lang="hr-HR" b="0" dirty="0" smtClean="0"/>
              </a:p>
              <a:p>
                <a:pPr eaLnBrk="1" hangingPunct="1"/>
                <a:r>
                  <a:rPr lang="hr-HR" dirty="0"/>
                  <a:t>FV(0,12;30;0;-2250)</a:t>
                </a:r>
                <a:endParaRPr lang="hr-HR" dirty="0" smtClean="0"/>
              </a:p>
            </p:txBody>
          </p:sp>
        </mc:Choice>
        <mc:Fallback xmlns="">
          <p:sp>
            <p:nvSpPr>
              <p:cNvPr id="81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55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3.Example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r>
              <a:rPr lang="hr-HR" dirty="0" smtClean="0"/>
              <a:t> a</a:t>
            </a:r>
            <a:r>
              <a:rPr lang="en-US" dirty="0" smtClean="0"/>
              <a:t>re </a:t>
            </a:r>
            <a:r>
              <a:rPr lang="en-US" dirty="0"/>
              <a:t>trying to save to buy a new </a:t>
            </a:r>
            <a:r>
              <a:rPr lang="hr-HR" dirty="0" smtClean="0"/>
              <a:t>car </a:t>
            </a:r>
            <a:r>
              <a:rPr lang="en-US" dirty="0" smtClean="0"/>
              <a:t>$1</a:t>
            </a:r>
            <a:r>
              <a:rPr lang="hr-HR" dirty="0" smtClean="0"/>
              <a:t>2</a:t>
            </a:r>
            <a:r>
              <a:rPr lang="en-US" dirty="0" smtClean="0"/>
              <a:t>0</a:t>
            </a:r>
            <a:r>
              <a:rPr lang="hr-HR" dirty="0" smtClean="0"/>
              <a:t>.</a:t>
            </a:r>
            <a:r>
              <a:rPr lang="en-US" dirty="0" smtClean="0"/>
              <a:t>000. </a:t>
            </a:r>
            <a:r>
              <a:rPr lang="en-US" dirty="0"/>
              <a:t>You have $</a:t>
            </a:r>
            <a:r>
              <a:rPr lang="en-US" dirty="0" smtClean="0"/>
              <a:t>40</a:t>
            </a:r>
            <a:r>
              <a:rPr lang="hr-HR" dirty="0" smtClean="0"/>
              <a:t>.</a:t>
            </a:r>
            <a:r>
              <a:rPr lang="en-US" dirty="0" smtClean="0"/>
              <a:t>000 </a:t>
            </a:r>
            <a:r>
              <a:rPr lang="en-US" dirty="0"/>
              <a:t>today that can be invested at your bank. The bank </a:t>
            </a:r>
            <a:r>
              <a:rPr lang="en-US" dirty="0" smtClean="0"/>
              <a:t>pays</a:t>
            </a:r>
            <a:r>
              <a:rPr lang="hr-HR" dirty="0" smtClean="0"/>
              <a:t> 5,5</a:t>
            </a:r>
            <a:r>
              <a:rPr lang="en-US" dirty="0" smtClean="0"/>
              <a:t> </a:t>
            </a:r>
            <a:r>
              <a:rPr lang="en-US" dirty="0"/>
              <a:t>percent annual </a:t>
            </a:r>
            <a:r>
              <a:rPr lang="en-US" dirty="0" smtClean="0"/>
              <a:t>interest. </a:t>
            </a:r>
            <a:r>
              <a:rPr lang="en-US" dirty="0"/>
              <a:t>How long will it be before you </a:t>
            </a:r>
            <a:r>
              <a:rPr lang="en-US" dirty="0" smtClean="0"/>
              <a:t>have</a:t>
            </a:r>
            <a:r>
              <a:rPr lang="hr-HR" dirty="0" smtClean="0"/>
              <a:t> </a:t>
            </a:r>
            <a:r>
              <a:rPr lang="en-US" dirty="0" smtClean="0"/>
              <a:t>enough </a:t>
            </a:r>
            <a:r>
              <a:rPr lang="en-US" dirty="0"/>
              <a:t>to buy the car?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5306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3.Example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120000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40000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(1+</m:t>
                        </m:r>
                        <m:r>
                          <a:rPr lang="hr-HR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,055)</m:t>
                        </m:r>
                      </m:e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hr-HR" dirty="0" smtClean="0"/>
              </a:p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055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120000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40000</m:t>
                        </m:r>
                      </m:den>
                    </m:f>
                  </m:oMath>
                </a14:m>
                <a:endParaRPr lang="hr-HR" b="0" dirty="0" smtClean="0"/>
              </a:p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 1,055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r-HR" b="0" dirty="0" smtClean="0"/>
                  <a:t>3</a:t>
                </a:r>
              </a:p>
              <a:p>
                <a:pPr eaLnBrk="1" hangingPunct="1"/>
                <a:r>
                  <a:rPr lang="hr-HR" dirty="0" smtClean="0"/>
                  <a:t>t log </a:t>
                </a:r>
                <a14:m>
                  <m:oMath xmlns:m="http://schemas.openxmlformats.org/officeDocument/2006/math">
                    <m:r>
                      <a:rPr lang="hr-HR" b="0" i="0" smtClean="0">
                        <a:latin typeface="Cambria Math" panose="02040503050406030204" pitchFamily="18" charset="0"/>
                      </a:rPr>
                      <m:t>1,055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func>
                  </m:oMath>
                </a14:m>
                <a:endParaRPr lang="hr-HR" b="0" dirty="0" smtClean="0"/>
              </a:p>
              <a:p>
                <a:pPr eaLnBrk="1" hangingPunct="1"/>
                <a:r>
                  <a:rPr lang="hr-HR" dirty="0" smtClean="0"/>
                  <a:t>t=log 3/log1,055</a:t>
                </a:r>
              </a:p>
              <a:p>
                <a:pPr eaLnBrk="1" hangingPunct="1"/>
                <a:r>
                  <a:rPr lang="hr-HR" dirty="0" smtClean="0"/>
                  <a:t>t=20,52</a:t>
                </a:r>
                <a:endParaRPr lang="hr-HR" dirty="0"/>
              </a:p>
              <a:p>
                <a:pPr eaLnBrk="1" hangingPunct="1"/>
                <a:endParaRPr lang="hr-HR" b="0" dirty="0" smtClean="0"/>
              </a:p>
            </p:txBody>
          </p:sp>
        </mc:Choice>
        <mc:Fallback xmlns="">
          <p:sp>
            <p:nvSpPr>
              <p:cNvPr id="81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8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/>
              <a:t>4</a:t>
            </a:r>
            <a:r>
              <a:rPr lang="hr-HR" dirty="0" smtClean="0"/>
              <a:t>.Example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/>
              <a:t>Let’s</a:t>
            </a:r>
            <a:r>
              <a:rPr lang="hr-HR" dirty="0" smtClean="0"/>
              <a:t> </a:t>
            </a:r>
            <a:r>
              <a:rPr lang="hr-HR" dirty="0" err="1" smtClean="0"/>
              <a:t>say</a:t>
            </a:r>
            <a:r>
              <a:rPr lang="hr-HR" dirty="0" smtClean="0"/>
              <a:t> </a:t>
            </a:r>
            <a:r>
              <a:rPr lang="hr-HR" dirty="0" err="1" smtClean="0"/>
              <a:t>that</a:t>
            </a:r>
            <a:r>
              <a:rPr lang="hr-HR" dirty="0" smtClean="0"/>
              <a:t> one </a:t>
            </a:r>
            <a:r>
              <a:rPr lang="hr-HR" dirty="0" err="1" smtClean="0"/>
              <a:t>investment</a:t>
            </a:r>
            <a:r>
              <a:rPr lang="hr-HR" dirty="0" smtClean="0"/>
              <a:t> </a:t>
            </a:r>
            <a:r>
              <a:rPr lang="hr-HR" dirty="0" err="1" smtClean="0"/>
              <a:t>fund</a:t>
            </a:r>
            <a:r>
              <a:rPr lang="hr-HR" dirty="0" smtClean="0"/>
              <a:t> </a:t>
            </a:r>
            <a:r>
              <a:rPr lang="hr-HR" dirty="0" err="1" smtClean="0"/>
              <a:t>has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interest</a:t>
            </a:r>
            <a:r>
              <a:rPr lang="hr-HR" dirty="0" smtClean="0"/>
              <a:t> rate </a:t>
            </a:r>
            <a:r>
              <a:rPr lang="hr-HR" dirty="0" err="1" smtClean="0"/>
              <a:t>of</a:t>
            </a:r>
            <a:r>
              <a:rPr lang="hr-HR" dirty="0" smtClean="0"/>
              <a:t> 11% and </a:t>
            </a:r>
            <a:r>
              <a:rPr lang="hr-HR" dirty="0" err="1" smtClean="0"/>
              <a:t>that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want</a:t>
            </a:r>
            <a:r>
              <a:rPr lang="hr-HR" dirty="0" smtClean="0"/>
              <a:t> to </a:t>
            </a:r>
            <a:r>
              <a:rPr lang="hr-HR" dirty="0" err="1" smtClean="0"/>
              <a:t>buy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car </a:t>
            </a:r>
            <a:r>
              <a:rPr lang="hr-HR" dirty="0" err="1" smtClean="0"/>
              <a:t>in</a:t>
            </a:r>
            <a:r>
              <a:rPr lang="hr-HR" dirty="0" smtClean="0"/>
              <a:t> 10 </a:t>
            </a:r>
            <a:r>
              <a:rPr lang="hr-HR" dirty="0" err="1" smtClean="0"/>
              <a:t>years</a:t>
            </a:r>
            <a:r>
              <a:rPr lang="hr-HR" dirty="0" smtClean="0"/>
              <a:t>. How </a:t>
            </a:r>
            <a:r>
              <a:rPr lang="hr-HR" dirty="0" err="1" smtClean="0"/>
              <a:t>much</a:t>
            </a:r>
            <a:r>
              <a:rPr lang="hr-HR" dirty="0" smtClean="0"/>
              <a:t> </a:t>
            </a:r>
            <a:r>
              <a:rPr lang="hr-HR" dirty="0" err="1" smtClean="0"/>
              <a:t>money</a:t>
            </a:r>
            <a:r>
              <a:rPr lang="hr-HR" dirty="0" smtClean="0"/>
              <a:t> do </a:t>
            </a:r>
            <a:r>
              <a:rPr lang="hr-HR" dirty="0" err="1" smtClean="0"/>
              <a:t>you</a:t>
            </a:r>
            <a:r>
              <a:rPr lang="hr-HR" dirty="0" smtClean="0"/>
              <a:t> </a:t>
            </a:r>
            <a:r>
              <a:rPr lang="hr-HR" dirty="0" err="1" smtClean="0"/>
              <a:t>have</a:t>
            </a:r>
            <a:r>
              <a:rPr lang="hr-HR" dirty="0" smtClean="0"/>
              <a:t> to </a:t>
            </a:r>
            <a:r>
              <a:rPr lang="hr-HR" dirty="0" err="1" smtClean="0"/>
              <a:t>invest</a:t>
            </a:r>
            <a:r>
              <a:rPr lang="hr-HR" dirty="0" smtClean="0"/>
              <a:t> </a:t>
            </a:r>
            <a:r>
              <a:rPr lang="hr-HR" dirty="0" err="1" smtClean="0"/>
              <a:t>today</a:t>
            </a:r>
            <a:r>
              <a:rPr lang="hr-HR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35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4.Example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120000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𝑃𝑉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∗1,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hr-HR" b="0" dirty="0" smtClean="0"/>
              </a:p>
              <a:p>
                <a:pPr eaLnBrk="1" hangingPunct="1"/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𝑃𝑉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=120000/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1,11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hr-HR" dirty="0" smtClean="0"/>
              </a:p>
              <a:p>
                <a:pPr eaLnBrk="1" hangingPunct="1"/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𝑃𝑉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=42.262</m:t>
                    </m:r>
                  </m:oMath>
                </a14:m>
                <a:endParaRPr lang="hr-HR" dirty="0" smtClean="0"/>
              </a:p>
              <a:p>
                <a:pPr eaLnBrk="1" hangingPunct="1"/>
                <a:r>
                  <a:rPr lang="hr-HR" dirty="0"/>
                  <a:t>=PV(0,11;10;0;-120000)</a:t>
                </a:r>
                <a:endParaRPr lang="hr-HR" b="0" dirty="0" smtClean="0"/>
              </a:p>
              <a:p>
                <a:pPr marL="0" indent="0" eaLnBrk="1" hangingPunct="1">
                  <a:buNone/>
                </a:pPr>
                <a:endParaRPr lang="hr-HR" dirty="0" smtClean="0"/>
              </a:p>
            </p:txBody>
          </p:sp>
        </mc:Choice>
        <mc:Fallback xmlns="">
          <p:sp>
            <p:nvSpPr>
              <p:cNvPr id="819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3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4562</TotalTime>
  <Words>415</Words>
  <Application>Microsoft Office PowerPoint</Application>
  <PresentationFormat>On-screen Show 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Cambria Math</vt:lpstr>
      <vt:lpstr>Office Theme</vt:lpstr>
      <vt:lpstr>Course outline: Entrepreneurial finance and business venture</vt:lpstr>
      <vt:lpstr>1.Example</vt:lpstr>
      <vt:lpstr>1.Example</vt:lpstr>
      <vt:lpstr>2.Example</vt:lpstr>
      <vt:lpstr>2.Example</vt:lpstr>
      <vt:lpstr>3.Example</vt:lpstr>
      <vt:lpstr>3.Example</vt:lpstr>
      <vt:lpstr>4.Example</vt:lpstr>
      <vt:lpstr>4.Example</vt:lpstr>
      <vt:lpstr>5. Example</vt:lpstr>
      <vt:lpstr>5. Example</vt:lpstr>
      <vt:lpstr>6. Example</vt:lpstr>
      <vt:lpstr>6. Example</vt:lpstr>
      <vt:lpstr>7. Example</vt:lpstr>
      <vt:lpstr>7. Example</vt:lpstr>
      <vt:lpstr>8. Example</vt:lpstr>
      <vt:lpstr>8. 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Mirta</dc:creator>
  <cp:lastModifiedBy>Nataša Šarlija</cp:lastModifiedBy>
  <cp:revision>86</cp:revision>
  <dcterms:created xsi:type="dcterms:W3CDTF">2011-11-28T10:27:33Z</dcterms:created>
  <dcterms:modified xsi:type="dcterms:W3CDTF">2019-11-21T20:13:26Z</dcterms:modified>
</cp:coreProperties>
</file>